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725" r:id="rId2"/>
  </p:sldMasterIdLst>
  <p:handoutMasterIdLst>
    <p:handoutMasterId r:id="rId24"/>
  </p:handoutMasterIdLst>
  <p:sldIdLst>
    <p:sldId id="291" r:id="rId3"/>
    <p:sldId id="256" r:id="rId4"/>
    <p:sldId id="301" r:id="rId5"/>
    <p:sldId id="292" r:id="rId6"/>
    <p:sldId id="293" r:id="rId7"/>
    <p:sldId id="302" r:id="rId8"/>
    <p:sldId id="317" r:id="rId9"/>
    <p:sldId id="297" r:id="rId10"/>
    <p:sldId id="296" r:id="rId11"/>
    <p:sldId id="318" r:id="rId12"/>
    <p:sldId id="319" r:id="rId13"/>
    <p:sldId id="294" r:id="rId14"/>
    <p:sldId id="320" r:id="rId15"/>
    <p:sldId id="321" r:id="rId16"/>
    <p:sldId id="310" r:id="rId17"/>
    <p:sldId id="311" r:id="rId18"/>
    <p:sldId id="322" r:id="rId19"/>
    <p:sldId id="312" r:id="rId20"/>
    <p:sldId id="313" r:id="rId21"/>
    <p:sldId id="323" r:id="rId22"/>
    <p:sldId id="316"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B Zar" pitchFamily="2" charset="-78"/>
      </a:defRPr>
    </a:lvl1pPr>
    <a:lvl2pPr marL="457200" algn="l" rtl="0" fontAlgn="base">
      <a:spcBef>
        <a:spcPct val="0"/>
      </a:spcBef>
      <a:spcAft>
        <a:spcPct val="0"/>
      </a:spcAft>
      <a:defRPr kern="1200">
        <a:solidFill>
          <a:schemeClr val="tx1"/>
        </a:solidFill>
        <a:latin typeface="Arial" pitchFamily="34" charset="0"/>
        <a:ea typeface="+mn-ea"/>
        <a:cs typeface="B Zar" pitchFamily="2" charset="-78"/>
      </a:defRPr>
    </a:lvl2pPr>
    <a:lvl3pPr marL="914400" algn="l" rtl="0" fontAlgn="base">
      <a:spcBef>
        <a:spcPct val="0"/>
      </a:spcBef>
      <a:spcAft>
        <a:spcPct val="0"/>
      </a:spcAft>
      <a:defRPr kern="1200">
        <a:solidFill>
          <a:schemeClr val="tx1"/>
        </a:solidFill>
        <a:latin typeface="Arial" pitchFamily="34" charset="0"/>
        <a:ea typeface="+mn-ea"/>
        <a:cs typeface="B Zar" pitchFamily="2" charset="-78"/>
      </a:defRPr>
    </a:lvl3pPr>
    <a:lvl4pPr marL="1371600" algn="l" rtl="0" fontAlgn="base">
      <a:spcBef>
        <a:spcPct val="0"/>
      </a:spcBef>
      <a:spcAft>
        <a:spcPct val="0"/>
      </a:spcAft>
      <a:defRPr kern="1200">
        <a:solidFill>
          <a:schemeClr val="tx1"/>
        </a:solidFill>
        <a:latin typeface="Arial" pitchFamily="34" charset="0"/>
        <a:ea typeface="+mn-ea"/>
        <a:cs typeface="B Zar" pitchFamily="2" charset="-78"/>
      </a:defRPr>
    </a:lvl4pPr>
    <a:lvl5pPr marL="1828800" algn="l" rtl="0" fontAlgn="base">
      <a:spcBef>
        <a:spcPct val="0"/>
      </a:spcBef>
      <a:spcAft>
        <a:spcPct val="0"/>
      </a:spcAft>
      <a:defRPr kern="1200">
        <a:solidFill>
          <a:schemeClr val="tx1"/>
        </a:solidFill>
        <a:latin typeface="Arial" pitchFamily="34" charset="0"/>
        <a:ea typeface="+mn-ea"/>
        <a:cs typeface="B Zar" pitchFamily="2" charset="-78"/>
      </a:defRPr>
    </a:lvl5pPr>
    <a:lvl6pPr marL="2286000" algn="r" defTabSz="914400" rtl="1" eaLnBrk="1" latinLnBrk="0" hangingPunct="1">
      <a:defRPr kern="1200">
        <a:solidFill>
          <a:schemeClr val="tx1"/>
        </a:solidFill>
        <a:latin typeface="Arial" pitchFamily="34" charset="0"/>
        <a:ea typeface="+mn-ea"/>
        <a:cs typeface="B Zar" pitchFamily="2" charset="-78"/>
      </a:defRPr>
    </a:lvl6pPr>
    <a:lvl7pPr marL="2743200" algn="r" defTabSz="914400" rtl="1" eaLnBrk="1" latinLnBrk="0" hangingPunct="1">
      <a:defRPr kern="1200">
        <a:solidFill>
          <a:schemeClr val="tx1"/>
        </a:solidFill>
        <a:latin typeface="Arial" pitchFamily="34" charset="0"/>
        <a:ea typeface="+mn-ea"/>
        <a:cs typeface="B Zar" pitchFamily="2" charset="-78"/>
      </a:defRPr>
    </a:lvl7pPr>
    <a:lvl8pPr marL="3200400" algn="r" defTabSz="914400" rtl="1" eaLnBrk="1" latinLnBrk="0" hangingPunct="1">
      <a:defRPr kern="1200">
        <a:solidFill>
          <a:schemeClr val="tx1"/>
        </a:solidFill>
        <a:latin typeface="Arial" pitchFamily="34" charset="0"/>
        <a:ea typeface="+mn-ea"/>
        <a:cs typeface="B Zar" pitchFamily="2" charset="-78"/>
      </a:defRPr>
    </a:lvl8pPr>
    <a:lvl9pPr marL="3657600" algn="r" defTabSz="914400" rtl="1" eaLnBrk="1" latinLnBrk="0" hangingPunct="1">
      <a:defRPr kern="1200">
        <a:solidFill>
          <a:schemeClr val="tx1"/>
        </a:solidFill>
        <a:latin typeface="Arial" pitchFamily="34" charset="0"/>
        <a:ea typeface="+mn-ea"/>
        <a:cs typeface="B Zar" pitchFamily="2" charset="-7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FFFF00"/>
    <a:srgbClr val="FF33CC"/>
    <a:srgbClr val="CC6600"/>
    <a:srgbClr val="66FFCC"/>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3" autoAdjust="0"/>
    <p:restoredTop sz="98367" autoAdjust="0"/>
  </p:normalViewPr>
  <p:slideViewPr>
    <p:cSldViewPr>
      <p:cViewPr>
        <p:scale>
          <a:sx n="71" d="100"/>
          <a:sy n="71" d="100"/>
        </p:scale>
        <p:origin x="-1338"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5" d="100"/>
          <a:sy n="55" d="100"/>
        </p:scale>
        <p:origin x="-2904"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EE4E55EB-00C8-4F94-853C-F274328DF5D0}" type="datetimeFigureOut">
              <a:rPr lang="fa-IR" smtClean="0"/>
              <a:pPr/>
              <a:t>1435/07/24</a:t>
            </a:fld>
            <a:endParaRPr lang="fa-IR"/>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F7617D26-387F-4E85-B91A-517B01C25F6E}" type="slidenum">
              <a:rPr lang="fa-IR" smtClean="0"/>
              <a:pPr/>
              <a:t>‹#›</a:t>
            </a:fld>
            <a:endParaRPr lang="fa-IR"/>
          </a:p>
        </p:txBody>
      </p:sp>
    </p:spTree>
    <p:extLst>
      <p:ext uri="{BB962C8B-B14F-4D97-AF65-F5344CB8AC3E}">
        <p14:creationId xmlns:p14="http://schemas.microsoft.com/office/powerpoint/2010/main" val="110098796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3902075"/>
            <a:ext cx="3400425" cy="2949575"/>
            <a:chOff x="0" y="2458"/>
            <a:chExt cx="2142" cy="1858"/>
          </a:xfrm>
        </p:grpSpPr>
        <p:sp>
          <p:nvSpPr>
            <p:cNvPr id="5"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6"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a:defRPr/>
              </a:pPr>
              <a:endParaRPr lang="en-US">
                <a:latin typeface="Arial" charset="0"/>
              </a:endParaRPr>
            </a:p>
          </p:txBody>
        </p:sp>
        <p:sp>
          <p:nvSpPr>
            <p:cNvPr id="7"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8"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9"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en-US">
                <a:latin typeface="Arial" charset="0"/>
              </a:endParaRPr>
            </a:p>
          </p:txBody>
        </p:sp>
        <p:sp>
          <p:nvSpPr>
            <p:cNvPr id="10"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pPr>
                <a:defRPr/>
              </a:pPr>
              <a:endParaRPr lang="en-US">
                <a:latin typeface="Arial" charset="0"/>
              </a:endParaRPr>
            </a:p>
          </p:txBody>
        </p:sp>
        <p:sp>
          <p:nvSpPr>
            <p:cNvPr id="11"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en-US">
                <a:latin typeface="Arial" charset="0"/>
              </a:endParaRPr>
            </a:p>
          </p:txBody>
        </p:sp>
      </p:grpSp>
      <p:sp>
        <p:nvSpPr>
          <p:cNvPr id="89098" name="Rectangle 10"/>
          <p:cNvSpPr>
            <a:spLocks noGrp="1" noChangeArrowheads="1"/>
          </p:cNvSpPr>
          <p:nvPr>
            <p:ph type="ctrTitle" sz="quarter"/>
          </p:nvPr>
        </p:nvSpPr>
        <p:spPr>
          <a:xfrm>
            <a:off x="685800" y="1873250"/>
            <a:ext cx="7772400" cy="1555750"/>
          </a:xfrm>
        </p:spPr>
        <p:txBody>
          <a:bodyPr/>
          <a:lstStyle>
            <a:lvl1pPr>
              <a:defRPr sz="4800"/>
            </a:lvl1pPr>
          </a:lstStyle>
          <a:p>
            <a:r>
              <a:rPr lang="en-US"/>
              <a:t>Click to edit Master title style</a:t>
            </a:r>
          </a:p>
        </p:txBody>
      </p:sp>
      <p:sp>
        <p:nvSpPr>
          <p:cNvPr id="89099" name="Rectangle 1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2" name="Rectangle 12"/>
          <p:cNvSpPr>
            <a:spLocks noGrp="1" noChangeArrowheads="1"/>
          </p:cNvSpPr>
          <p:nvPr>
            <p:ph type="dt" sz="quarter" idx="10"/>
          </p:nvPr>
        </p:nvSpPr>
        <p:spPr/>
        <p:txBody>
          <a:bodyPr/>
          <a:lstStyle>
            <a:lvl1pPr>
              <a:defRPr/>
            </a:lvl1pPr>
          </a:lstStyle>
          <a:p>
            <a:pPr>
              <a:defRPr/>
            </a:pPr>
            <a:endParaRPr lang="en-US"/>
          </a:p>
        </p:txBody>
      </p:sp>
      <p:sp>
        <p:nvSpPr>
          <p:cNvPr id="13" name="Rectangle 13"/>
          <p:cNvSpPr>
            <a:spLocks noGrp="1" noChangeArrowheads="1"/>
          </p:cNvSpPr>
          <p:nvPr>
            <p:ph type="ftr" sz="quarter" idx="11"/>
          </p:nvPr>
        </p:nvSpPr>
        <p:spPr/>
        <p:txBody>
          <a:bodyPr/>
          <a:lstStyle>
            <a:lvl1pPr>
              <a:defRPr/>
            </a:lvl1pPr>
          </a:lstStyle>
          <a:p>
            <a:pPr>
              <a:defRPr/>
            </a:pPr>
            <a:endParaRPr lang="en-US"/>
          </a:p>
        </p:txBody>
      </p:sp>
      <p:sp>
        <p:nvSpPr>
          <p:cNvPr id="14" name="Rectangle 14"/>
          <p:cNvSpPr>
            <a:spLocks noGrp="1" noChangeArrowheads="1"/>
          </p:cNvSpPr>
          <p:nvPr>
            <p:ph type="sldNum" sz="quarter" idx="12"/>
          </p:nvPr>
        </p:nvSpPr>
        <p:spPr/>
        <p:txBody>
          <a:bodyPr/>
          <a:lstStyle>
            <a:lvl1pPr>
              <a:defRPr/>
            </a:lvl1pPr>
          </a:lstStyle>
          <a:p>
            <a:pPr>
              <a:defRPr/>
            </a:pPr>
            <a:fld id="{4AD99F60-DAC4-4A94-B592-654753B6A1D4}" type="slidenum">
              <a:rPr lang="ar-SA"/>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FC8E79BF-F861-488E-82F8-F293CA8D760A}"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FDB93F25-88AB-4573-BE38-0E61154613B6}" type="slidenum">
              <a:rPr lang="ar-SA"/>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5E76D76-BC62-4F13-AE73-B024BDC4EC4C}" type="slidenum">
              <a:rPr lang="ar-SA"/>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6F0647C-CA0A-40B9-A8F1-E31A9BA7B80E}" type="slidenum">
              <a:rPr lang="ar-SA"/>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33A485-6605-4207-AD81-47E40A419DF2}" type="slidenum">
              <a:rPr lang="ar-SA"/>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4CE2250-ABE1-4448-BC5D-DA6361641D07}" type="slidenum">
              <a:rPr lang="ar-SA"/>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BCFF3ED-7289-42A3-AE1F-119000728291}" type="slidenum">
              <a:rPr lang="ar-SA"/>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912CA25-353A-466A-A369-CE31DA18FB48}" type="slidenum">
              <a:rPr lang="ar-SA"/>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A6802B6-E73F-42FA-AED7-F99AF6AB6E4F}" type="slidenum">
              <a:rPr lang="ar-SA"/>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B866519-967E-4859-92EA-FA46E3988DF9}"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09DC53AC-0A59-4635-96F5-7D16127DD1FE}" type="slidenum">
              <a:rPr lang="ar-SA"/>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B2EFFF9-365C-46ED-8428-80175EEF8402}" type="slidenum">
              <a:rPr lang="ar-SA"/>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3A8098-F61E-4DFC-AA5A-1832AE36B6C7}" type="slidenum">
              <a:rPr lang="ar-SA"/>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E4EC42-070D-4E59-83F9-3B1E03C39866}"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F8CB6ADF-69C8-45E5-BE5F-FF105377A6B6}" type="slidenum">
              <a:rPr lang="ar-SA"/>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49601C72-2FE6-49AE-A865-35C9AFE20BAD}"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dt" sz="half" idx="10"/>
          </p:nvPr>
        </p:nvSpPr>
        <p:spPr>
          <a:ln/>
        </p:spPr>
        <p:txBody>
          <a:bodyPr/>
          <a:lstStyle>
            <a:lvl1pPr>
              <a:defRPr/>
            </a:lvl1pPr>
          </a:lstStyle>
          <a:p>
            <a:pPr>
              <a:defRPr/>
            </a:pPr>
            <a:endParaRPr lang="en-US"/>
          </a:p>
        </p:txBody>
      </p:sp>
      <p:sp>
        <p:nvSpPr>
          <p:cNvPr id="8" name="Rectangle 13"/>
          <p:cNvSpPr>
            <a:spLocks noGrp="1" noChangeArrowheads="1"/>
          </p:cNvSpPr>
          <p:nvPr>
            <p:ph type="ftr" sz="quarter" idx="11"/>
          </p:nvPr>
        </p:nvSpPr>
        <p:spPr>
          <a:ln/>
        </p:spPr>
        <p:txBody>
          <a:bodyPr/>
          <a:lstStyle>
            <a:lvl1pPr>
              <a:defRPr/>
            </a:lvl1pPr>
          </a:lstStyle>
          <a:p>
            <a:pPr>
              <a:defRPr/>
            </a:pPr>
            <a:endParaRPr lang="en-US"/>
          </a:p>
        </p:txBody>
      </p:sp>
      <p:sp>
        <p:nvSpPr>
          <p:cNvPr id="9" name="Rectangle 14"/>
          <p:cNvSpPr>
            <a:spLocks noGrp="1" noChangeArrowheads="1"/>
          </p:cNvSpPr>
          <p:nvPr>
            <p:ph type="sldNum" sz="quarter" idx="12"/>
          </p:nvPr>
        </p:nvSpPr>
        <p:spPr>
          <a:ln/>
        </p:spPr>
        <p:txBody>
          <a:bodyPr/>
          <a:lstStyle>
            <a:lvl1pPr>
              <a:defRPr/>
            </a:lvl1pPr>
          </a:lstStyle>
          <a:p>
            <a:pPr>
              <a:defRPr/>
            </a:pPr>
            <a:fld id="{80F55AAE-DF56-4266-91D2-87872A17A10A}"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dt" sz="half" idx="10"/>
          </p:nvPr>
        </p:nvSpPr>
        <p:spPr>
          <a:ln/>
        </p:spPr>
        <p:txBody>
          <a:bodyPr/>
          <a:lstStyle>
            <a:lvl1pPr>
              <a:defRPr/>
            </a:lvl1pPr>
          </a:lstStyle>
          <a:p>
            <a:pPr>
              <a:defRPr/>
            </a:pPr>
            <a:endParaRPr lang="en-US"/>
          </a:p>
        </p:txBody>
      </p:sp>
      <p:sp>
        <p:nvSpPr>
          <p:cNvPr id="4" name="Rectangle 13"/>
          <p:cNvSpPr>
            <a:spLocks noGrp="1" noChangeArrowheads="1"/>
          </p:cNvSpPr>
          <p:nvPr>
            <p:ph type="ftr" sz="quarter" idx="11"/>
          </p:nvPr>
        </p:nvSpPr>
        <p:spPr>
          <a:ln/>
        </p:spPr>
        <p:txBody>
          <a:bodyPr/>
          <a:lstStyle>
            <a:lvl1pPr>
              <a:defRPr/>
            </a:lvl1pPr>
          </a:lstStyle>
          <a:p>
            <a:pPr>
              <a:defRPr/>
            </a:pPr>
            <a:endParaRPr lang="en-US"/>
          </a:p>
        </p:txBody>
      </p:sp>
      <p:sp>
        <p:nvSpPr>
          <p:cNvPr id="5" name="Rectangle 14"/>
          <p:cNvSpPr>
            <a:spLocks noGrp="1" noChangeArrowheads="1"/>
          </p:cNvSpPr>
          <p:nvPr>
            <p:ph type="sldNum" sz="quarter" idx="12"/>
          </p:nvPr>
        </p:nvSpPr>
        <p:spPr>
          <a:ln/>
        </p:spPr>
        <p:txBody>
          <a:bodyPr/>
          <a:lstStyle>
            <a:lvl1pPr>
              <a:defRPr/>
            </a:lvl1pPr>
          </a:lstStyle>
          <a:p>
            <a:pPr>
              <a:defRPr/>
            </a:pPr>
            <a:fld id="{4E4A0F19-D878-480A-B875-BC0476F82887}"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dt" sz="half" idx="10"/>
          </p:nvPr>
        </p:nvSpPr>
        <p:spPr>
          <a:ln/>
        </p:spPr>
        <p:txBody>
          <a:bodyPr/>
          <a:lstStyle>
            <a:lvl1pPr>
              <a:defRPr/>
            </a:lvl1pPr>
          </a:lstStyle>
          <a:p>
            <a:pPr>
              <a:defRPr/>
            </a:pPr>
            <a:endParaRPr lang="en-US"/>
          </a:p>
        </p:txBody>
      </p:sp>
      <p:sp>
        <p:nvSpPr>
          <p:cNvPr id="3" name="Rectangle 13"/>
          <p:cNvSpPr>
            <a:spLocks noGrp="1" noChangeArrowheads="1"/>
          </p:cNvSpPr>
          <p:nvPr>
            <p:ph type="ftr" sz="quarter" idx="11"/>
          </p:nvPr>
        </p:nvSpPr>
        <p:spPr>
          <a:ln/>
        </p:spPr>
        <p:txBody>
          <a:bodyPr/>
          <a:lstStyle>
            <a:lvl1pPr>
              <a:defRPr/>
            </a:lvl1pPr>
          </a:lstStyle>
          <a:p>
            <a:pPr>
              <a:defRPr/>
            </a:pPr>
            <a:endParaRPr lang="en-US"/>
          </a:p>
        </p:txBody>
      </p:sp>
      <p:sp>
        <p:nvSpPr>
          <p:cNvPr id="4" name="Rectangle 14"/>
          <p:cNvSpPr>
            <a:spLocks noGrp="1" noChangeArrowheads="1"/>
          </p:cNvSpPr>
          <p:nvPr>
            <p:ph type="sldNum" sz="quarter" idx="12"/>
          </p:nvPr>
        </p:nvSpPr>
        <p:spPr>
          <a:ln/>
        </p:spPr>
        <p:txBody>
          <a:bodyPr/>
          <a:lstStyle>
            <a:lvl1pPr>
              <a:defRPr/>
            </a:lvl1pPr>
          </a:lstStyle>
          <a:p>
            <a:pPr>
              <a:defRPr/>
            </a:pPr>
            <a:fld id="{25A2EEB4-AB57-40D4-8FF8-535AC07A68E9}"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072D481A-0442-4B11-BD43-FBC7AD9BEBF8}"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1F74181A-DA1B-4407-8FB9-C678B3875641}"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3902075"/>
            <a:ext cx="3400425" cy="2949575"/>
            <a:chOff x="0" y="2458"/>
            <a:chExt cx="2142" cy="1858"/>
          </a:xfrm>
        </p:grpSpPr>
        <p:sp>
          <p:nvSpPr>
            <p:cNvPr id="88067"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88068"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a:defRPr/>
              </a:pPr>
              <a:endParaRPr lang="en-US">
                <a:latin typeface="Arial" charset="0"/>
              </a:endParaRPr>
            </a:p>
          </p:txBody>
        </p:sp>
        <p:sp>
          <p:nvSpPr>
            <p:cNvPr id="88069"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88070"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88071"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en-US">
                <a:latin typeface="Arial" charset="0"/>
              </a:endParaRPr>
            </a:p>
          </p:txBody>
        </p:sp>
        <p:sp>
          <p:nvSpPr>
            <p:cNvPr id="88072"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pPr>
                <a:defRPr/>
              </a:pPr>
              <a:endParaRPr lang="en-US">
                <a:latin typeface="Arial" charset="0"/>
              </a:endParaRPr>
            </a:p>
          </p:txBody>
        </p:sp>
        <p:sp>
          <p:nvSpPr>
            <p:cNvPr id="88073"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en-US">
                <a:latin typeface="Arial" charset="0"/>
              </a:endParaRPr>
            </a:p>
          </p:txBody>
        </p:sp>
      </p:grpSp>
      <p:sp>
        <p:nvSpPr>
          <p:cNvPr id="88074" name="Rectangle 10"/>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88075" name="Rectangle 11"/>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8076" name="Rectangle 12"/>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10199"/>
                  </a:outerShdw>
                </a:effectLst>
                <a:latin typeface="Arial" charset="0"/>
                <a:cs typeface="+mn-cs"/>
              </a:defRPr>
            </a:lvl1pPr>
          </a:lstStyle>
          <a:p>
            <a:pPr>
              <a:defRPr/>
            </a:pPr>
            <a:endParaRPr lang="en-US"/>
          </a:p>
        </p:txBody>
      </p:sp>
      <p:sp>
        <p:nvSpPr>
          <p:cNvPr id="88077" name="Rectangle 1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10199"/>
                  </a:outerShdw>
                </a:effectLst>
                <a:latin typeface="Arial" charset="0"/>
                <a:cs typeface="+mn-cs"/>
              </a:defRPr>
            </a:lvl1pPr>
          </a:lstStyle>
          <a:p>
            <a:pPr>
              <a:defRPr/>
            </a:pPr>
            <a:endParaRPr lang="en-US"/>
          </a:p>
        </p:txBody>
      </p:sp>
      <p:sp>
        <p:nvSpPr>
          <p:cNvPr id="88078" name="Rectangle 14"/>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10199"/>
                  </a:outerShdw>
                </a:effectLst>
                <a:latin typeface="Arial" charset="0"/>
                <a:cs typeface="+mn-cs"/>
              </a:defRPr>
            </a:lvl1pPr>
          </a:lstStyle>
          <a:p>
            <a:pPr>
              <a:defRPr/>
            </a:pPr>
            <a:fld id="{1D1CD0D0-0C81-46B2-ADE6-1010B2CA68EA}" type="slidenum">
              <a:rPr lang="ar-SA"/>
              <a:pPr>
                <a:defRPr/>
              </a:pPr>
              <a:t>‹#›</a:t>
            </a:fld>
            <a:endParaRPr lang="en-US"/>
          </a:p>
        </p:txBody>
      </p:sp>
    </p:spTree>
  </p:cSld>
  <p:clrMap bg1="dk2" tx1="lt1" bg2="dk1" tx2="lt2" accent1="accent1" accent2="accent2" accent3="accent3" accent4="accent4" accent5="accent5" accent6="accent6" hlink="hlink" folHlink="folHlink"/>
  <p:sldLayoutIdLst>
    <p:sldLayoutId id="2147483871"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cs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cs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cs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cs typeface="Arial"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charset="0"/>
          <a:cs typeface="Arial"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charset="0"/>
          <a:cs typeface="Arial"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charset="0"/>
          <a:cs typeface="Arial"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charset="0"/>
          <a:cs typeface="Arial" charset="0"/>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l"/>
        <a:defRPr sz="3200">
          <a:solidFill>
            <a:schemeClr val="tx1"/>
          </a:solidFill>
          <a:effectLst>
            <a:outerShdw blurRad="38100" dist="38100" dir="2700000" algn="tl">
              <a:srgbClr val="010199"/>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l"/>
        <a:defRPr sz="2800">
          <a:solidFill>
            <a:schemeClr val="tx1"/>
          </a:solidFill>
          <a:effectLst>
            <a:outerShdw blurRad="38100" dist="38100" dir="2700000" algn="tl">
              <a:srgbClr val="010199"/>
            </a:outerShdw>
          </a:effectLst>
          <a:latin typeface="+mn-lt"/>
          <a:cs typeface="+mn-cs"/>
        </a:defRPr>
      </a:lvl2pPr>
      <a:lvl3pPr marL="1143000" indent="-228600" algn="l" rtl="0" eaLnBrk="0" fontAlgn="base" hangingPunct="0">
        <a:spcBef>
          <a:spcPct val="20000"/>
        </a:spcBef>
        <a:spcAft>
          <a:spcPct val="0"/>
        </a:spcAft>
        <a:buClr>
          <a:schemeClr val="accent2"/>
        </a:buClr>
        <a:buSzPct val="75000"/>
        <a:buFont typeface="Wingdings" pitchFamily="2" charset="2"/>
        <a:buChar char="l"/>
        <a:defRPr sz="2400">
          <a:solidFill>
            <a:schemeClr val="tx1"/>
          </a:solidFill>
          <a:effectLst>
            <a:outerShdw blurRad="38100" dist="38100" dir="2700000" algn="tl">
              <a:srgbClr val="010199"/>
            </a:outerShdw>
          </a:effectLst>
          <a:latin typeface="+mn-lt"/>
          <a:cs typeface="+mn-cs"/>
        </a:defRPr>
      </a:lvl3pPr>
      <a:lvl4pPr marL="1600200" indent="-228600" algn="l" rtl="0" eaLnBrk="0" fontAlgn="base" hangingPunct="0">
        <a:spcBef>
          <a:spcPct val="20000"/>
        </a:spcBef>
        <a:spcAft>
          <a:spcPct val="0"/>
        </a:spcAft>
        <a:buClr>
          <a:schemeClr val="folHlink"/>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4pPr>
      <a:lvl5pPr marL="2057400" indent="-228600" algn="l" rtl="0" eaLnBrk="0" fontAlgn="base" hangingPunct="0">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5pPr>
      <a:lvl6pPr marL="25146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6pPr>
      <a:lvl7pPr marL="29718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7pPr>
      <a:lvl8pPr marL="34290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8pPr>
      <a:lvl9pPr marL="38862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10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pPr>
              <a:defRPr/>
            </a:pPr>
            <a:endParaRPr lang="en-US"/>
          </a:p>
        </p:txBody>
      </p:sp>
      <p:sp>
        <p:nvSpPr>
          <p:cNvPr id="1310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pPr>
              <a:defRPr/>
            </a:pPr>
            <a:endParaRPr lang="en-US"/>
          </a:p>
        </p:txBody>
      </p:sp>
      <p:sp>
        <p:nvSpPr>
          <p:cNvPr id="131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pPr>
              <a:defRPr/>
            </a:pPr>
            <a:fld id="{1045ABF3-0ECD-4FB7-B0AA-65A97AF36C30}"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838200" y="2667000"/>
            <a:ext cx="7772400" cy="1470025"/>
          </a:xfrm>
        </p:spPr>
        <p:txBody>
          <a:bodyPr/>
          <a:lstStyle/>
          <a:p>
            <a:pPr eaLnBrk="1" hangingPunct="1"/>
            <a:r>
              <a:rPr lang="fa-IR" sz="14200" b="1" i="1" smtClean="0">
                <a:solidFill>
                  <a:schemeClr val="bg1"/>
                </a:solidFill>
                <a:latin typeface="French Script MT" pitchFamily="66" charset="0"/>
                <a:ea typeface="Arial Unicode MS" pitchFamily="34" charset="-128"/>
                <a:cs typeface="Arial Unicode MS" pitchFamily="34" charset="-128"/>
              </a:rPr>
              <a:t> به نام خدا</a:t>
            </a:r>
            <a:r>
              <a:rPr lang="fa-IR" sz="6000" b="1" i="1" smtClean="0">
                <a:solidFill>
                  <a:schemeClr val="bg1"/>
                </a:solidFill>
                <a:latin typeface="French Script MT" pitchFamily="66" charset="0"/>
                <a:ea typeface="Arial Unicode MS" pitchFamily="34" charset="-128"/>
                <a:cs typeface="Arial Unicode MS" pitchFamily="34" charset="-128"/>
              </a:rPr>
              <a:t> </a:t>
            </a:r>
            <a:endParaRPr lang="en-US" sz="6000" b="1" i="1" smtClean="0">
              <a:solidFill>
                <a:schemeClr val="bg1"/>
              </a:solidFill>
              <a:latin typeface="French Script MT" pitchFamily="66" charset="0"/>
              <a:ea typeface="Arial Unicode MS" pitchFamily="34" charset="-128"/>
              <a:cs typeface="Arial Unicode MS" pitchFamily="34" charset="-128"/>
            </a:endParaRPr>
          </a:p>
        </p:txBody>
      </p:sp>
      <p:sp>
        <p:nvSpPr>
          <p:cNvPr id="4099" name="Rectangle 3"/>
          <p:cNvSpPr>
            <a:spLocks noGrp="1" noChangeArrowheads="1"/>
          </p:cNvSpPr>
          <p:nvPr>
            <p:ph type="subTitle" idx="1"/>
          </p:nvPr>
        </p:nvSpPr>
        <p:spPr/>
        <p:txBody>
          <a:bodyPr/>
          <a:lstStyle/>
          <a:p>
            <a:pPr eaLnBrk="1" hangingPunct="1"/>
            <a:endParaRPr lang="fa-IR" smtClean="0"/>
          </a:p>
        </p:txBody>
      </p:sp>
      <p:pic>
        <p:nvPicPr>
          <p:cNvPr id="4100" name="Picture 4" descr="dali01844iz"/>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7" name="Picture 7" descr="135"/>
          <p:cNvPicPr>
            <a:picLocks noChangeAspect="1" noChangeArrowheads="1"/>
          </p:cNvPicPr>
          <p:nvPr/>
        </p:nvPicPr>
        <p:blipFill>
          <a:blip r:embed="rId4" cstate="print"/>
          <a:srcRect/>
          <a:stretch>
            <a:fillRect/>
          </a:stretch>
        </p:blipFill>
        <p:spPr bwMode="auto">
          <a:xfrm>
            <a:off x="3276600" y="2438400"/>
            <a:ext cx="2667000" cy="1981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925" decel="100000"/>
                                        <p:tgtEl>
                                          <p:spTgt spid="7"/>
                                        </p:tgtEl>
                                      </p:cBhvr>
                                    </p:animEffect>
                                    <p:animScale>
                                      <p:cBhvr>
                                        <p:cTn id="8" dur="1925" decel="100000"/>
                                        <p:tgtEl>
                                          <p:spTgt spid="7"/>
                                        </p:tgtEl>
                                      </p:cBhvr>
                                      <p:from x="10000" y="10000"/>
                                      <p:to x="200000" y="450000"/>
                                    </p:animScale>
                                    <p:animScale>
                                      <p:cBhvr>
                                        <p:cTn id="9" dur="3075" accel="100000" fill="hold">
                                          <p:stCondLst>
                                            <p:cond delay="1925"/>
                                          </p:stCondLst>
                                        </p:cTn>
                                        <p:tgtEl>
                                          <p:spTgt spid="7"/>
                                        </p:tgtEl>
                                      </p:cBhvr>
                                      <p:from x="200000" y="450000"/>
                                      <p:to x="100000" y="100000"/>
                                    </p:animScale>
                                    <p:set>
                                      <p:cBhvr>
                                        <p:cTn id="10" dur="1925" fill="hold"/>
                                        <p:tgtEl>
                                          <p:spTgt spid="7"/>
                                        </p:tgtEl>
                                        <p:attrNameLst>
                                          <p:attrName>ppt_x</p:attrName>
                                        </p:attrNameLst>
                                      </p:cBhvr>
                                      <p:to>
                                        <p:strVal val="(0.5)"/>
                                      </p:to>
                                    </p:set>
                                    <p:anim from="(0.5)" to="(#ppt_x)" calcmode="lin" valueType="num">
                                      <p:cBhvr>
                                        <p:cTn id="11" dur="3075" accel="100000" fill="hold">
                                          <p:stCondLst>
                                            <p:cond delay="1925"/>
                                          </p:stCondLst>
                                        </p:cTn>
                                        <p:tgtEl>
                                          <p:spTgt spid="7"/>
                                        </p:tgtEl>
                                        <p:attrNameLst>
                                          <p:attrName>ppt_x</p:attrName>
                                        </p:attrNameLst>
                                      </p:cBhvr>
                                    </p:anim>
                                    <p:set>
                                      <p:cBhvr>
                                        <p:cTn id="12" dur="1925" fill="hold"/>
                                        <p:tgtEl>
                                          <p:spTgt spid="7"/>
                                        </p:tgtEl>
                                        <p:attrNameLst>
                                          <p:attrName>ppt_y</p:attrName>
                                        </p:attrNameLst>
                                      </p:cBhvr>
                                      <p:to>
                                        <p:strVal val="(#ppt_y+0.4)"/>
                                      </p:to>
                                    </p:set>
                                    <p:anim from="(#ppt_y+0.4)" to="(#ppt_y)" calcmode="lin" valueType="num">
                                      <p:cBhvr>
                                        <p:cTn id="13" dur="3075" accel="100000" fill="hold">
                                          <p:stCondLst>
                                            <p:cond delay="1925"/>
                                          </p:stCondLst>
                                        </p:cTn>
                                        <p:tgtEl>
                                          <p:spTgt spid="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دسترسی به ثبت های انفرادی:</a:t>
            </a:r>
            <a:endParaRPr lang="fa-IR" dirty="0"/>
          </a:p>
        </p:txBody>
      </p:sp>
      <p:sp>
        <p:nvSpPr>
          <p:cNvPr id="3" name="Content Placeholder 2"/>
          <p:cNvSpPr>
            <a:spLocks noGrp="1"/>
          </p:cNvSpPr>
          <p:nvPr>
            <p:ph idx="1"/>
          </p:nvPr>
        </p:nvSpPr>
        <p:spPr/>
        <p:txBody>
          <a:bodyPr/>
          <a:lstStyle/>
          <a:p>
            <a:pPr algn="r">
              <a:lnSpc>
                <a:spcPct val="150000"/>
              </a:lnSpc>
            </a:pPr>
            <a:r>
              <a:rPr lang="fa-IR" dirty="0" smtClean="0">
                <a:solidFill>
                  <a:srgbClr val="00B050"/>
                </a:solidFill>
              </a:rPr>
              <a:t>کد اصلی</a:t>
            </a:r>
            <a:r>
              <a:rPr lang="fa-IR" dirty="0" smtClean="0">
                <a:solidFill>
                  <a:srgbClr val="FF0000"/>
                </a:solidFill>
              </a:rPr>
              <a:t>: </a:t>
            </a:r>
            <a:r>
              <a:rPr lang="fa-IR" sz="2400" dirty="0" smtClean="0"/>
              <a:t>ثبت ها نوعند به کمک یک شناسگر به نام کد اصلی به هنگام ذخیره و بازیابی می شوند. کد مذبور این ویژگی را دارد که </a:t>
            </a:r>
            <a:r>
              <a:rPr lang="fa-IR" sz="2400" dirty="0" smtClean="0">
                <a:solidFill>
                  <a:srgbClr val="FF0000"/>
                </a:solidFill>
              </a:rPr>
              <a:t>هر ثبت را به خوبی شناسایی کند.</a:t>
            </a:r>
          </a:p>
          <a:p>
            <a:pPr algn="r">
              <a:lnSpc>
                <a:spcPct val="150000"/>
              </a:lnSpc>
            </a:pPr>
            <a:endParaRPr lang="fa-IR" sz="2400" dirty="0" smtClean="0"/>
          </a:p>
          <a:p>
            <a:pPr algn="r">
              <a:lnSpc>
                <a:spcPct val="150000"/>
              </a:lnSpc>
            </a:pPr>
            <a:r>
              <a:rPr lang="fa-IR" dirty="0" smtClean="0">
                <a:solidFill>
                  <a:srgbClr val="00B050"/>
                </a:solidFill>
              </a:rPr>
              <a:t>کد فرعی</a:t>
            </a:r>
            <a:r>
              <a:rPr lang="fa-IR" dirty="0" smtClean="0">
                <a:solidFill>
                  <a:srgbClr val="FF0000"/>
                </a:solidFill>
              </a:rPr>
              <a:t>:</a:t>
            </a:r>
            <a:r>
              <a:rPr lang="fa-IR" dirty="0" smtClean="0"/>
              <a:t> </a:t>
            </a:r>
            <a:r>
              <a:rPr lang="fa-IR" sz="2400" dirty="0" smtClean="0"/>
              <a:t>شناسگر دیگری است که برای شناسایی یک ثبت به کار می رود اما </a:t>
            </a:r>
            <a:r>
              <a:rPr lang="fa-IR" sz="2400" dirty="0" smtClean="0">
                <a:solidFill>
                  <a:srgbClr val="FF0000"/>
                </a:solidFill>
              </a:rPr>
              <a:t>منحصر به شناسایی یک ثبت نیست</a:t>
            </a:r>
            <a:r>
              <a:rPr lang="fa-IR" sz="2400" dirty="0" smtClean="0"/>
              <a:t>. کد فرعی  نه تنها ثبت های انفرادی بلکه یک گروه از ثبت ها را شناسایی می کند.</a:t>
            </a:r>
            <a:endParaRPr lang="fa-I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سازماندهی فایل</a:t>
            </a:r>
            <a:endParaRPr lang="fa-IR" dirty="0"/>
          </a:p>
        </p:txBody>
      </p:sp>
      <p:sp>
        <p:nvSpPr>
          <p:cNvPr id="3" name="Content Placeholder 2"/>
          <p:cNvSpPr>
            <a:spLocks noGrp="1"/>
          </p:cNvSpPr>
          <p:nvPr>
            <p:ph idx="1"/>
          </p:nvPr>
        </p:nvSpPr>
        <p:spPr/>
        <p:txBody>
          <a:bodyPr/>
          <a:lstStyle/>
          <a:p>
            <a:pPr marL="514350" indent="-514350" algn="r">
              <a:buNone/>
            </a:pPr>
            <a:r>
              <a:rPr lang="fa-IR" sz="2800" dirty="0" smtClean="0"/>
              <a:t> 1) </a:t>
            </a:r>
            <a:r>
              <a:rPr lang="fa-IR" sz="2800" dirty="0" smtClean="0">
                <a:solidFill>
                  <a:srgbClr val="FFFF00"/>
                </a:solidFill>
              </a:rPr>
              <a:t>فایل های دستیابی ترتیبی</a:t>
            </a:r>
            <a:r>
              <a:rPr lang="fa-IR" sz="2800" dirty="0" smtClean="0">
                <a:solidFill>
                  <a:srgbClr val="FF0000"/>
                </a:solidFill>
              </a:rPr>
              <a:t>: </a:t>
            </a:r>
            <a:r>
              <a:rPr lang="fa-IR" sz="2800" dirty="0" smtClean="0"/>
              <a:t>ثبت ها را طبق </a:t>
            </a:r>
            <a:r>
              <a:rPr lang="fa-IR" sz="2800" dirty="0" smtClean="0">
                <a:solidFill>
                  <a:srgbClr val="FF0000"/>
                </a:solidFill>
              </a:rPr>
              <a:t>کد اصلی </a:t>
            </a:r>
            <a:r>
              <a:rPr lang="fa-IR" sz="2800" dirty="0" smtClean="0"/>
              <a:t>ذخیره می کند</a:t>
            </a:r>
          </a:p>
          <a:p>
            <a:pPr marL="514350" indent="-514350" algn="r">
              <a:buNone/>
            </a:pPr>
            <a:endParaRPr lang="fa-IR" sz="2800" dirty="0" smtClean="0"/>
          </a:p>
          <a:p>
            <a:pPr marL="514350" indent="-514350" algn="r">
              <a:buNone/>
            </a:pPr>
            <a:r>
              <a:rPr lang="fa-IR" sz="2800" dirty="0" smtClean="0"/>
              <a:t>2</a:t>
            </a:r>
            <a:r>
              <a:rPr lang="fa-IR" sz="2400" dirty="0" smtClean="0"/>
              <a:t>)</a:t>
            </a:r>
            <a:r>
              <a:rPr lang="fa-IR" sz="2400" dirty="0" smtClean="0">
                <a:solidFill>
                  <a:srgbClr val="FFFF00"/>
                </a:solidFill>
              </a:rPr>
              <a:t>فایل های دستیابی ترتیبی شاخص دار</a:t>
            </a:r>
            <a:r>
              <a:rPr lang="fa-IR" sz="2400" dirty="0" smtClean="0">
                <a:solidFill>
                  <a:srgbClr val="FF0000"/>
                </a:solidFill>
              </a:rPr>
              <a:t>: </a:t>
            </a:r>
            <a:r>
              <a:rPr lang="fa-IR" sz="2400" dirty="0" smtClean="0"/>
              <a:t>ثبت ها را به ترتیب منظم و پیوسته ذخیره  میکند اما یک شاخص دارد که </a:t>
            </a:r>
            <a:r>
              <a:rPr lang="fa-IR" sz="2400" dirty="0" smtClean="0">
                <a:solidFill>
                  <a:srgbClr val="FF0000"/>
                </a:solidFill>
              </a:rPr>
              <a:t>کد های اصلی را با نشانه های فیزیکی مرتبط می سازد.</a:t>
            </a:r>
          </a:p>
          <a:p>
            <a:pPr marL="514350" indent="-514350" algn="r">
              <a:buNone/>
            </a:pPr>
            <a:endParaRPr lang="fa-IR" sz="2400" dirty="0" smtClean="0"/>
          </a:p>
          <a:p>
            <a:pPr marL="514350" indent="-514350" algn="r">
              <a:buNone/>
            </a:pPr>
            <a:r>
              <a:rPr lang="fa-IR" sz="2400" dirty="0" smtClean="0"/>
              <a:t>3)</a:t>
            </a:r>
            <a:r>
              <a:rPr lang="fa-IR" sz="2400" dirty="0" smtClean="0">
                <a:solidFill>
                  <a:srgbClr val="FFFF00"/>
                </a:solidFill>
              </a:rPr>
              <a:t>فایل های دستیابی مستقیم</a:t>
            </a:r>
            <a:r>
              <a:rPr lang="fa-IR" sz="2400" dirty="0" smtClean="0">
                <a:solidFill>
                  <a:srgbClr val="FF0000"/>
                </a:solidFill>
              </a:rPr>
              <a:t>: </a:t>
            </a:r>
            <a:r>
              <a:rPr lang="fa-IR" sz="2400" dirty="0" smtClean="0"/>
              <a:t>ثبت ها را بدون رعایت ترتیب خاص ذخیره می کند ولی در عوض در این فایل یک </a:t>
            </a:r>
            <a:r>
              <a:rPr lang="fa-IR" sz="2400" dirty="0" smtClean="0">
                <a:solidFill>
                  <a:srgbClr val="FF0000"/>
                </a:solidFill>
              </a:rPr>
              <a:t>الگوریتم ریاضی در کد اصلی </a:t>
            </a:r>
            <a:r>
              <a:rPr lang="fa-IR" sz="2400" dirty="0" smtClean="0"/>
              <a:t>برای تعیین نشانه فیزیکی که ثبت در آن ذخیره شده است وجود دارد.</a:t>
            </a:r>
            <a:r>
              <a:rPr lang="en-US" sz="2400" dirty="0" smtClean="0"/>
              <a:t> </a:t>
            </a:r>
            <a:endParaRPr lang="fa-IR" sz="24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458200" cy="6858000"/>
          </a:xfrm>
        </p:spPr>
        <p:txBody>
          <a:bodyPr/>
          <a:lstStyle/>
          <a:p>
            <a:pPr algn="r">
              <a:defRPr/>
            </a:pPr>
            <a:r>
              <a:rPr lang="fa-IR" sz="5400" dirty="0" smtClean="0">
                <a:solidFill>
                  <a:srgbClr val="FFFF00"/>
                </a:solidFill>
              </a:rPr>
              <a:t>سازماندهی فایل جستجو چند </a:t>
            </a:r>
            <a:r>
              <a:rPr lang="fa-IR" sz="6600" dirty="0" smtClean="0">
                <a:solidFill>
                  <a:srgbClr val="FFFF00"/>
                </a:solidFill>
              </a:rPr>
              <a:t>صفته</a:t>
            </a:r>
            <a:r>
              <a:rPr lang="fa-IR" sz="6600" dirty="0" smtClean="0"/>
              <a:t/>
            </a:r>
            <a:br>
              <a:rPr lang="fa-IR" sz="6600" dirty="0" smtClean="0"/>
            </a:br>
            <a:r>
              <a:rPr lang="fa-IR" sz="2800" dirty="0" smtClean="0"/>
              <a:t>در بحث سازماندهی فایل ها شرح داده شده که چگونه </a:t>
            </a:r>
            <a:r>
              <a:rPr lang="fa-IR" sz="2800" dirty="0" smtClean="0">
                <a:solidFill>
                  <a:srgbClr val="FF0000"/>
                </a:solidFill>
              </a:rPr>
              <a:t>به کمک کد های اصلی</a:t>
            </a:r>
            <a:r>
              <a:rPr lang="fa-IR" sz="2800" dirty="0" smtClean="0"/>
              <a:t> فایل ها سازماندهی می شوند اما امکان دستیابی به مجموعه فایلها را که </a:t>
            </a:r>
            <a:r>
              <a:rPr lang="fa-IR" sz="2800" dirty="0" smtClean="0">
                <a:solidFill>
                  <a:srgbClr val="FF0000"/>
                </a:solidFill>
              </a:rPr>
              <a:t>به وسیله کدهای فرعی </a:t>
            </a:r>
            <a:r>
              <a:rPr lang="fa-IR" sz="2800" dirty="0" smtClean="0"/>
              <a:t>ثبت نمی شوند را فراهم نمی کند، برای این کار سازمان فایل جستجوی چند صفته به کار گرفته می شود. </a:t>
            </a:r>
            <a:br>
              <a:rPr lang="fa-IR" sz="2800" dirty="0" smtClean="0"/>
            </a:br>
            <a:r>
              <a:rPr lang="fa-IR" sz="2800" dirty="0" smtClean="0"/>
              <a:t/>
            </a:r>
            <a:br>
              <a:rPr lang="fa-IR" sz="2800" dirty="0" smtClean="0"/>
            </a:br>
            <a:r>
              <a:rPr lang="fa-IR" sz="2800" dirty="0" smtClean="0"/>
              <a:t>1) </a:t>
            </a:r>
            <a:r>
              <a:rPr lang="fa-IR" sz="2800" dirty="0" smtClean="0">
                <a:solidFill>
                  <a:srgbClr val="FFFF00"/>
                </a:solidFill>
              </a:rPr>
              <a:t>فایل پیوندی</a:t>
            </a:r>
            <a:r>
              <a:rPr lang="fa-IR" sz="2800" dirty="0" smtClean="0"/>
              <a:t>: هر ثبت یک فیلد اشاره گر دارد که در برگیرنده ثبت بعدی در فایل است و این اشاره گر ها کلیه ثبت های مربوط را به یکدیگر پیوند میدهند.</a:t>
            </a:r>
            <a:br>
              <a:rPr lang="fa-IR" sz="2800" dirty="0" smtClean="0"/>
            </a:br>
            <a:r>
              <a:rPr lang="fa-IR" sz="2800" dirty="0" smtClean="0"/>
              <a:t/>
            </a:r>
            <a:br>
              <a:rPr lang="fa-IR" sz="2800" dirty="0" smtClean="0"/>
            </a:br>
            <a:r>
              <a:rPr lang="fa-IR" sz="2800" dirty="0" smtClean="0">
                <a:solidFill>
                  <a:srgbClr val="FFFF00"/>
                </a:solidFill>
              </a:rPr>
              <a:t>2)فایل های معکوس</a:t>
            </a:r>
            <a:r>
              <a:rPr lang="fa-IR" sz="2800" dirty="0" smtClean="0"/>
              <a:t>: فایل پیوندی از نشانگرهای ضبط شده در ثبت ها استفاده میکنند اما فایل معکوس از نشنانگر های ذخیره شده در یک شاخص استفاده میکنند. </a:t>
            </a:r>
            <a:endParaRPr lang="en-US" sz="6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155" decel="100000"/>
                                        <p:tgtEl>
                                          <p:spTgt spid="2"/>
                                        </p:tgtEl>
                                      </p:cBhvr>
                                    </p:animEffect>
                                    <p:animScale>
                                      <p:cBhvr>
                                        <p:cTn id="8" dur="1155" decel="100000"/>
                                        <p:tgtEl>
                                          <p:spTgt spid="2"/>
                                        </p:tgtEl>
                                      </p:cBhvr>
                                      <p:from x="10000" y="10000"/>
                                      <p:to x="200000" y="450000"/>
                                    </p:animScale>
                                    <p:animScale>
                                      <p:cBhvr>
                                        <p:cTn id="9" dur="1845" accel="100000" fill="hold">
                                          <p:stCondLst>
                                            <p:cond delay="1155"/>
                                          </p:stCondLst>
                                        </p:cTn>
                                        <p:tgtEl>
                                          <p:spTgt spid="2"/>
                                        </p:tgtEl>
                                      </p:cBhvr>
                                      <p:from x="200000" y="450000"/>
                                      <p:to x="100000" y="100000"/>
                                    </p:animScale>
                                    <p:set>
                                      <p:cBhvr>
                                        <p:cTn id="10" dur="1155" fill="hold"/>
                                        <p:tgtEl>
                                          <p:spTgt spid="2"/>
                                        </p:tgtEl>
                                        <p:attrNameLst>
                                          <p:attrName>ppt_x</p:attrName>
                                        </p:attrNameLst>
                                      </p:cBhvr>
                                      <p:to>
                                        <p:strVal val="(0.5)"/>
                                      </p:to>
                                    </p:set>
                                    <p:anim from="(0.5)" to="(#ppt_x)" calcmode="lin" valueType="num">
                                      <p:cBhvr>
                                        <p:cTn id="11" dur="1845" accel="100000" fill="hold">
                                          <p:stCondLst>
                                            <p:cond delay="1155"/>
                                          </p:stCondLst>
                                        </p:cTn>
                                        <p:tgtEl>
                                          <p:spTgt spid="2"/>
                                        </p:tgtEl>
                                        <p:attrNameLst>
                                          <p:attrName>ppt_x</p:attrName>
                                        </p:attrNameLst>
                                      </p:cBhvr>
                                    </p:anim>
                                    <p:set>
                                      <p:cBhvr>
                                        <p:cTn id="12" dur="1155" fill="hold"/>
                                        <p:tgtEl>
                                          <p:spTgt spid="2"/>
                                        </p:tgtEl>
                                        <p:attrNameLst>
                                          <p:attrName>ppt_y</p:attrName>
                                        </p:attrNameLst>
                                      </p:cBhvr>
                                      <p:to>
                                        <p:strVal val="(#ppt_y+0.4)"/>
                                      </p:to>
                                    </p:set>
                                    <p:anim from="(#ppt_y+0.4)" to="(#ppt_y)" calcmode="lin" valueType="num">
                                      <p:cBhvr>
                                        <p:cTn id="13" dur="1845" accel="100000" fill="hold">
                                          <p:stCondLst>
                                            <p:cond delay="1155"/>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پردازش دادها </a:t>
            </a:r>
            <a:br>
              <a:rPr lang="fa-IR" dirty="0" smtClean="0"/>
            </a:br>
            <a:r>
              <a:rPr lang="en-US" dirty="0" smtClean="0"/>
              <a:t>. </a:t>
            </a:r>
            <a:r>
              <a:rPr lang="fa-IR" sz="2800" dirty="0" smtClean="0"/>
              <a:t>متداول ترین فعالیت پردازش داده ها نگهداری داده ها است. </a:t>
            </a:r>
            <a:endParaRPr lang="fa-IR" dirty="0"/>
          </a:p>
        </p:txBody>
      </p:sp>
      <p:sp>
        <p:nvSpPr>
          <p:cNvPr id="3" name="Content Placeholder 2"/>
          <p:cNvSpPr>
            <a:spLocks noGrp="1"/>
          </p:cNvSpPr>
          <p:nvPr>
            <p:ph idx="1"/>
          </p:nvPr>
        </p:nvSpPr>
        <p:spPr>
          <a:xfrm>
            <a:off x="457200" y="1600200"/>
            <a:ext cx="8229600" cy="5257800"/>
          </a:xfrm>
        </p:spPr>
        <p:txBody>
          <a:bodyPr/>
          <a:lstStyle/>
          <a:p>
            <a:pPr algn="r">
              <a:buNone/>
            </a:pPr>
            <a:r>
              <a:rPr lang="fa-IR" dirty="0" smtClean="0"/>
              <a:t>چهار نوع نگهداری داده ها وجود د ارد.</a:t>
            </a:r>
          </a:p>
          <a:p>
            <a:pPr algn="r">
              <a:buNone/>
            </a:pPr>
            <a:endParaRPr lang="fa-IR" dirty="0" smtClean="0"/>
          </a:p>
          <a:p>
            <a:pPr algn="r">
              <a:buNone/>
            </a:pPr>
            <a:r>
              <a:rPr lang="fa-IR" dirty="0" smtClean="0"/>
              <a:t>1)</a:t>
            </a:r>
            <a:r>
              <a:rPr lang="fa-IR" dirty="0" smtClean="0">
                <a:solidFill>
                  <a:srgbClr val="FFFF00"/>
                </a:solidFill>
              </a:rPr>
              <a:t>اضافات</a:t>
            </a:r>
            <a:r>
              <a:rPr lang="fa-IR" dirty="0" smtClean="0"/>
              <a:t>:</a:t>
            </a:r>
            <a:r>
              <a:rPr lang="fa-IR" sz="2400" dirty="0" smtClean="0"/>
              <a:t>ثبت های جدیدی در فایل اصلی وارد می کند</a:t>
            </a:r>
          </a:p>
          <a:p>
            <a:pPr algn="r">
              <a:buNone/>
            </a:pPr>
            <a:endParaRPr lang="fa-IR" sz="2400" dirty="0" smtClean="0"/>
          </a:p>
          <a:p>
            <a:pPr algn="r">
              <a:buNone/>
            </a:pPr>
            <a:r>
              <a:rPr lang="fa-IR" sz="2400" dirty="0" smtClean="0">
                <a:solidFill>
                  <a:srgbClr val="FFFF00"/>
                </a:solidFill>
              </a:rPr>
              <a:t>2)</a:t>
            </a:r>
            <a:r>
              <a:rPr lang="fa-IR" dirty="0" smtClean="0">
                <a:solidFill>
                  <a:srgbClr val="FFFF00"/>
                </a:solidFill>
              </a:rPr>
              <a:t>حذف کردن</a:t>
            </a:r>
            <a:r>
              <a:rPr lang="fa-IR" dirty="0" smtClean="0"/>
              <a:t>:</a:t>
            </a:r>
            <a:r>
              <a:rPr lang="fa-IR" sz="2400" dirty="0" smtClean="0"/>
              <a:t>ثبت های را از فایل اصلی حذف می کند</a:t>
            </a:r>
          </a:p>
          <a:p>
            <a:pPr algn="r">
              <a:buNone/>
            </a:pPr>
            <a:endParaRPr lang="fa-IR" sz="2400" dirty="0" smtClean="0"/>
          </a:p>
          <a:p>
            <a:pPr algn="r">
              <a:buNone/>
            </a:pPr>
            <a:r>
              <a:rPr lang="fa-IR" sz="2400" dirty="0" smtClean="0">
                <a:solidFill>
                  <a:srgbClr val="FFFF00"/>
                </a:solidFill>
              </a:rPr>
              <a:t>3)</a:t>
            </a:r>
            <a:r>
              <a:rPr lang="fa-IR" dirty="0" smtClean="0">
                <a:solidFill>
                  <a:srgbClr val="FFFF00"/>
                </a:solidFill>
              </a:rPr>
              <a:t>بهنگام کردن</a:t>
            </a:r>
            <a:r>
              <a:rPr lang="fa-IR" dirty="0" smtClean="0"/>
              <a:t>:</a:t>
            </a:r>
            <a:r>
              <a:rPr lang="fa-IR" sz="2400" dirty="0" smtClean="0"/>
              <a:t>مانده های  جاری را در فایل جایگزین مقادیر قبلی می کند</a:t>
            </a:r>
          </a:p>
          <a:p>
            <a:pPr algn="r">
              <a:buNone/>
            </a:pPr>
            <a:endParaRPr lang="fa-IR" sz="2400" dirty="0" smtClean="0"/>
          </a:p>
          <a:p>
            <a:pPr algn="r">
              <a:buNone/>
            </a:pPr>
            <a:r>
              <a:rPr lang="fa-IR" sz="2400" dirty="0" smtClean="0"/>
              <a:t>4)</a:t>
            </a:r>
            <a:r>
              <a:rPr lang="fa-IR" dirty="0" smtClean="0">
                <a:solidFill>
                  <a:srgbClr val="FFFF00"/>
                </a:solidFill>
              </a:rPr>
              <a:t>تغییرات</a:t>
            </a:r>
            <a:r>
              <a:rPr lang="fa-IR" dirty="0" smtClean="0"/>
              <a:t>:</a:t>
            </a:r>
            <a:r>
              <a:rPr lang="fa-IR" sz="2400" dirty="0" smtClean="0"/>
              <a:t>مقادیر داده فیلد های دیگر فایل اصلی مانند تغییر میزان اعتبار و نشانی مشتری را اصلاح می کند.</a:t>
            </a:r>
          </a:p>
          <a:p>
            <a:pPr algn="r">
              <a:buNone/>
            </a:pPr>
            <a:endParaRPr lang="fa-IR" sz="2400" dirty="0" smtClean="0"/>
          </a:p>
          <a:p>
            <a:pPr algn="r">
              <a:buNone/>
            </a:pPr>
            <a:endParaRPr lang="fa-IR" dirty="0" smtClean="0"/>
          </a:p>
          <a:p>
            <a:pPr algn="r">
              <a:buNone/>
            </a:pPr>
            <a:endParaRPr lang="fa-IR" dirty="0" smtClean="0"/>
          </a:p>
          <a:p>
            <a:pPr algn="r">
              <a:buNone/>
            </a:pPr>
            <a:endParaRPr lang="fa-I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flipV="1">
            <a:off x="8686799" y="228599"/>
            <a:ext cx="45719" cy="76200"/>
          </a:xfrm>
        </p:spPr>
        <p:txBody>
          <a:bodyPr/>
          <a:lstStyle/>
          <a:p>
            <a:endParaRPr lang="fa-IR" dirty="0"/>
          </a:p>
        </p:txBody>
      </p:sp>
      <p:sp>
        <p:nvSpPr>
          <p:cNvPr id="3" name="Content Placeholder 2"/>
          <p:cNvSpPr>
            <a:spLocks noGrp="1"/>
          </p:cNvSpPr>
          <p:nvPr>
            <p:ph idx="1"/>
          </p:nvPr>
        </p:nvSpPr>
        <p:spPr>
          <a:xfrm>
            <a:off x="457200" y="152400"/>
            <a:ext cx="8229600" cy="6477000"/>
          </a:xfrm>
        </p:spPr>
        <p:txBody>
          <a:bodyPr/>
          <a:lstStyle/>
          <a:p>
            <a:pPr algn="r"/>
            <a:r>
              <a:rPr lang="fa-IR" sz="3600" dirty="0" smtClean="0">
                <a:solidFill>
                  <a:srgbClr val="FF0000"/>
                </a:solidFill>
              </a:rPr>
              <a:t>پردازش دسته ای</a:t>
            </a:r>
            <a:r>
              <a:rPr lang="fa-IR" dirty="0" smtClean="0"/>
              <a:t>: </a:t>
            </a:r>
            <a:endParaRPr lang="fa-IR" sz="2400" dirty="0" smtClean="0"/>
          </a:p>
          <a:p>
            <a:pPr algn="r"/>
            <a:r>
              <a:rPr lang="fa-IR" dirty="0" smtClean="0"/>
              <a:t>بهنگام سازی(به روز رسانی) فایل های اصلی به منظور انعکاس کلیه معاملات و رویداد های تجاری در یک دوره زمانی معین را </a:t>
            </a:r>
            <a:r>
              <a:rPr lang="fa-IR" dirty="0" smtClean="0">
                <a:solidFill>
                  <a:srgbClr val="FF0000"/>
                </a:solidFill>
              </a:rPr>
              <a:t>پردازش دسته ای </a:t>
            </a:r>
            <a:r>
              <a:rPr lang="fa-IR" dirty="0" smtClean="0"/>
              <a:t>گویند.</a:t>
            </a:r>
          </a:p>
          <a:p>
            <a:pPr algn="r"/>
            <a:endParaRPr lang="fa-IR" sz="2400" dirty="0" smtClean="0"/>
          </a:p>
          <a:p>
            <a:pPr algn="r"/>
            <a:endParaRPr lang="fa-IR" sz="2400" dirty="0" smtClean="0"/>
          </a:p>
          <a:p>
            <a:pPr algn="r"/>
            <a:r>
              <a:rPr lang="fa-IR" sz="3600" dirty="0" smtClean="0">
                <a:solidFill>
                  <a:srgbClr val="FF0000"/>
                </a:solidFill>
              </a:rPr>
              <a:t>پردازش دسته ای مستقیم</a:t>
            </a:r>
            <a:r>
              <a:rPr lang="fa-IR" sz="2400" dirty="0" smtClean="0"/>
              <a:t>: </a:t>
            </a:r>
          </a:p>
          <a:p>
            <a:pPr algn="r"/>
            <a:r>
              <a:rPr lang="fa-IR" dirty="0" smtClean="0"/>
              <a:t>داده های معاملاتی و رویداد ها می توانند به صورت دسته ای یا هنگامی که هر یک از این رویداد ها به صورت انفرادی رخ می دهند وارد فایل شوند که به آن </a:t>
            </a:r>
            <a:r>
              <a:rPr lang="fa-IR" dirty="0" smtClean="0">
                <a:solidFill>
                  <a:srgbClr val="FF0000"/>
                </a:solidFill>
              </a:rPr>
              <a:t>پردازش دسته ای مستقیم </a:t>
            </a:r>
            <a:r>
              <a:rPr lang="fa-IR" dirty="0" smtClean="0"/>
              <a:t>می گویند</a:t>
            </a:r>
            <a:r>
              <a:rPr lang="fa-IR" sz="2400" dirty="0" smtClean="0"/>
              <a:t>.</a:t>
            </a:r>
            <a:endParaRPr lang="fa-I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Content Placeholder 4" descr="Untitled-6.jpg"/>
          <p:cNvPicPr>
            <a:picLocks noGrp="1" noChangeAspect="1"/>
          </p:cNvPicPr>
          <p:nvPr>
            <p:ph idx="1"/>
          </p:nvPr>
        </p:nvPicPr>
        <p:blipFill>
          <a:blip r:embed="rId2" cstate="print"/>
          <a:srcRect/>
          <a:stretch>
            <a:fillRect/>
          </a:stretch>
        </p:blipFill>
        <p:spPr>
          <a:xfrm>
            <a:off x="990600" y="381000"/>
            <a:ext cx="6934200" cy="624840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0" y="277813"/>
            <a:ext cx="3657600" cy="1139825"/>
          </a:xfrm>
        </p:spPr>
        <p:txBody>
          <a:bodyPr/>
          <a:lstStyle/>
          <a:p>
            <a:pPr>
              <a:defRPr/>
            </a:pPr>
            <a:r>
              <a:rPr lang="fa-IR" dirty="0" smtClean="0"/>
              <a:t>پردازش دسته ای</a:t>
            </a:r>
            <a:endParaRPr lang="en-US" dirty="0"/>
          </a:p>
        </p:txBody>
      </p:sp>
      <p:pic>
        <p:nvPicPr>
          <p:cNvPr id="22531" name="Content Placeholder 3" descr="daste.JPG"/>
          <p:cNvPicPr>
            <a:picLocks noGrp="1" noChangeAspect="1"/>
          </p:cNvPicPr>
          <p:nvPr>
            <p:ph idx="1"/>
          </p:nvPr>
        </p:nvPicPr>
        <p:blipFill>
          <a:blip r:embed="rId2" cstate="print"/>
          <a:srcRect/>
          <a:stretch>
            <a:fillRect/>
          </a:stretch>
        </p:blipFill>
        <p:spPr>
          <a:xfrm>
            <a:off x="979488" y="1600200"/>
            <a:ext cx="7185025" cy="45307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22531"/>
                                        </p:tgtEl>
                                        <p:attrNameLst>
                                          <p:attrName>style.visibility</p:attrName>
                                        </p:attrNameLst>
                                      </p:cBhvr>
                                      <p:to>
                                        <p:strVal val="visible"/>
                                      </p:to>
                                    </p:set>
                                    <p:anim calcmode="lin" valueType="num">
                                      <p:cBhvr>
                                        <p:cTn id="13" dur="500" fill="hold"/>
                                        <p:tgtEl>
                                          <p:spTgt spid="22531"/>
                                        </p:tgtEl>
                                        <p:attrNameLst>
                                          <p:attrName>ppt_w</p:attrName>
                                        </p:attrNameLst>
                                      </p:cBhvr>
                                      <p:tavLst>
                                        <p:tav tm="0">
                                          <p:val>
                                            <p:fltVal val="0"/>
                                          </p:val>
                                        </p:tav>
                                        <p:tav tm="100000">
                                          <p:val>
                                            <p:strVal val="#ppt_w"/>
                                          </p:val>
                                        </p:tav>
                                      </p:tavLst>
                                    </p:anim>
                                    <p:anim calcmode="lin" valueType="num">
                                      <p:cBhvr>
                                        <p:cTn id="14" dur="500" fill="hold"/>
                                        <p:tgtEl>
                                          <p:spTgt spid="225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flipV="1">
            <a:off x="685800" y="-762000"/>
            <a:ext cx="8046718" cy="533401"/>
          </a:xfrm>
        </p:spPr>
        <p:txBody>
          <a:bodyPr/>
          <a:lstStyle/>
          <a:p>
            <a:pPr algn="r"/>
            <a:endParaRPr lang="fa-IR" dirty="0"/>
          </a:p>
        </p:txBody>
      </p:sp>
      <p:sp>
        <p:nvSpPr>
          <p:cNvPr id="3" name="Content Placeholder 2"/>
          <p:cNvSpPr>
            <a:spLocks noGrp="1"/>
          </p:cNvSpPr>
          <p:nvPr>
            <p:ph idx="1"/>
          </p:nvPr>
        </p:nvSpPr>
        <p:spPr>
          <a:xfrm>
            <a:off x="228600" y="685800"/>
            <a:ext cx="8763000" cy="6172200"/>
          </a:xfrm>
        </p:spPr>
        <p:txBody>
          <a:bodyPr/>
          <a:lstStyle/>
          <a:p>
            <a:pPr algn="r">
              <a:buNone/>
            </a:pPr>
            <a:r>
              <a:rPr lang="fa-IR" dirty="0" smtClean="0">
                <a:solidFill>
                  <a:srgbClr val="FFC000"/>
                </a:solidFill>
              </a:rPr>
              <a:t>پردازش مستقیم،پردازش زمان واقعی داده ها</a:t>
            </a:r>
            <a:r>
              <a:rPr lang="fa-IR" dirty="0" smtClean="0"/>
              <a:t>:</a:t>
            </a:r>
          </a:p>
          <a:p>
            <a:pPr algn="r">
              <a:buNone/>
            </a:pPr>
            <a:r>
              <a:rPr lang="fa-IR" sz="2400" dirty="0" smtClean="0"/>
              <a:t>رایانه داده ها را به طور الکتریکی گرداوری کرده و به منظور صحت ،اطمینان و کامل بودن ویرایش بررسی و فورا پردازش می کنند.</a:t>
            </a:r>
          </a:p>
          <a:p>
            <a:pPr algn="r">
              <a:buNone/>
            </a:pPr>
            <a:endParaRPr lang="fa-IR" sz="2400" dirty="0" smtClean="0"/>
          </a:p>
          <a:p>
            <a:pPr algn="r">
              <a:buNone/>
            </a:pPr>
            <a:endParaRPr lang="fa-IR" sz="2400" dirty="0" smtClean="0"/>
          </a:p>
          <a:p>
            <a:pPr algn="r">
              <a:buNone/>
            </a:pPr>
            <a:r>
              <a:rPr lang="fa-IR" sz="3600" dirty="0" smtClean="0">
                <a:solidFill>
                  <a:srgbClr val="FFC000"/>
                </a:solidFill>
              </a:rPr>
              <a:t>مزایای روش پردازش دسته ای</a:t>
            </a:r>
            <a:r>
              <a:rPr lang="fa-IR" sz="2400" dirty="0" smtClean="0"/>
              <a:t>: </a:t>
            </a:r>
          </a:p>
          <a:p>
            <a:pPr algn="r">
              <a:buNone/>
            </a:pPr>
            <a:r>
              <a:rPr lang="fa-IR" sz="2400" dirty="0" smtClean="0"/>
              <a:t>مزیت اصلی </a:t>
            </a:r>
            <a:r>
              <a:rPr lang="fa-IR" sz="2400" dirty="0" smtClean="0">
                <a:solidFill>
                  <a:srgbClr val="FF0000"/>
                </a:solidFill>
              </a:rPr>
              <a:t>کارایی پردازش</a:t>
            </a:r>
            <a:r>
              <a:rPr lang="fa-IR" sz="2400" dirty="0" smtClean="0"/>
              <a:t> است.</a:t>
            </a:r>
          </a:p>
          <a:p>
            <a:pPr algn="r">
              <a:buNone/>
            </a:pPr>
            <a:r>
              <a:rPr lang="fa-IR" sz="2400" dirty="0" smtClean="0"/>
              <a:t>عیب اصلی آن </a:t>
            </a:r>
            <a:r>
              <a:rPr lang="fa-IR" sz="2400" dirty="0" smtClean="0">
                <a:solidFill>
                  <a:srgbClr val="FF0000"/>
                </a:solidFill>
              </a:rPr>
              <a:t>بهنگام نبودن اطلاعات</a:t>
            </a:r>
            <a:r>
              <a:rPr lang="fa-IR" sz="2400" dirty="0" smtClean="0"/>
              <a:t> حاوی فایل های اصلی است.</a:t>
            </a:r>
          </a:p>
          <a:p>
            <a:pPr algn="r">
              <a:buNone/>
            </a:pPr>
            <a:endParaRPr lang="fa-IR" sz="2400" dirty="0" smtClean="0"/>
          </a:p>
          <a:p>
            <a:pPr algn="r">
              <a:buNone/>
            </a:pPr>
            <a:endParaRPr lang="fa-IR" sz="2400" dirty="0" smtClean="0"/>
          </a:p>
          <a:p>
            <a:pPr algn="r">
              <a:buNone/>
            </a:pPr>
            <a:r>
              <a:rPr lang="fa-IR" sz="3600" dirty="0" smtClean="0">
                <a:solidFill>
                  <a:srgbClr val="FFC000"/>
                </a:solidFill>
              </a:rPr>
              <a:t>مزایای روش پردازش مستقیم،زمان واقعی داده ها</a:t>
            </a:r>
            <a:r>
              <a:rPr lang="fa-IR" sz="2400" dirty="0" smtClean="0"/>
              <a:t>:</a:t>
            </a:r>
          </a:p>
          <a:p>
            <a:pPr algn="r">
              <a:buNone/>
            </a:pPr>
            <a:r>
              <a:rPr lang="fa-IR" sz="2400" dirty="0" smtClean="0"/>
              <a:t>ثبت مستقیم داده ها دقیق تر از پردازش دسته ای است چون می تواند </a:t>
            </a:r>
            <a:r>
              <a:rPr lang="fa-IR" sz="2400" dirty="0" smtClean="0">
                <a:solidFill>
                  <a:srgbClr val="FF0000"/>
                </a:solidFill>
              </a:rPr>
              <a:t>ثبت های ناقص و اشتباه </a:t>
            </a:r>
            <a:r>
              <a:rPr lang="fa-IR" sz="2400" dirty="0" smtClean="0"/>
              <a:t>را رد کند.  </a:t>
            </a:r>
            <a:endParaRPr lang="fa-IR"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a-IR" dirty="0" smtClean="0"/>
              <a:t>پردازش مستقیم،پردازش زمان واقعی داده ها</a:t>
            </a:r>
            <a:endParaRPr lang="en-US" dirty="0"/>
          </a:p>
        </p:txBody>
      </p:sp>
      <p:pic>
        <p:nvPicPr>
          <p:cNvPr id="23555" name="Content Placeholder 3" descr="mostaghim.JPG"/>
          <p:cNvPicPr>
            <a:picLocks noGrp="1" noChangeAspect="1"/>
          </p:cNvPicPr>
          <p:nvPr>
            <p:ph idx="1"/>
          </p:nvPr>
        </p:nvPicPr>
        <p:blipFill>
          <a:blip r:embed="rId2" cstate="print"/>
          <a:srcRect/>
          <a:stretch>
            <a:fillRect/>
          </a:stretch>
        </p:blipFill>
        <p:spPr>
          <a:xfrm>
            <a:off x="1143000" y="1600200"/>
            <a:ext cx="7010400" cy="45307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23555"/>
                                        </p:tgtEl>
                                        <p:attrNameLst>
                                          <p:attrName>style.visibility</p:attrName>
                                        </p:attrNameLst>
                                      </p:cBhvr>
                                      <p:to>
                                        <p:strVal val="visible"/>
                                      </p:to>
                                    </p:set>
                                    <p:anim calcmode="lin" valueType="num">
                                      <p:cBhvr>
                                        <p:cTn id="12" dur="500" fill="hold"/>
                                        <p:tgtEl>
                                          <p:spTgt spid="23555"/>
                                        </p:tgtEl>
                                        <p:attrNameLst>
                                          <p:attrName>ppt_w</p:attrName>
                                        </p:attrNameLst>
                                      </p:cBhvr>
                                      <p:tavLst>
                                        <p:tav tm="0">
                                          <p:val>
                                            <p:fltVal val="0"/>
                                          </p:val>
                                        </p:tav>
                                        <p:tav tm="100000">
                                          <p:val>
                                            <p:strVal val="#ppt_w"/>
                                          </p:val>
                                        </p:tav>
                                      </p:tavLst>
                                    </p:anim>
                                    <p:anim calcmode="lin" valueType="num">
                                      <p:cBhvr>
                                        <p:cTn id="13" dur="500" fill="hold"/>
                                        <p:tgtEl>
                                          <p:spTgt spid="2355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Content Placeholder 3" descr="Untitled-3.jpg"/>
          <p:cNvPicPr>
            <a:picLocks noGrp="1" noChangeAspect="1"/>
          </p:cNvPicPr>
          <p:nvPr>
            <p:ph idx="1"/>
          </p:nvPr>
        </p:nvPicPr>
        <p:blipFill>
          <a:blip r:embed="rId2" cstate="print"/>
          <a:srcRect/>
          <a:stretch>
            <a:fillRect/>
          </a:stretch>
        </p:blipFill>
        <p:spPr>
          <a:xfrm>
            <a:off x="1447800" y="228600"/>
            <a:ext cx="6248400" cy="6400800"/>
          </a:xfrm>
        </p:spPr>
      </p:pic>
    </p:spTree>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1000" fill="hold"/>
                                        <p:tgtEl>
                                          <p:spTgt spid="24578"/>
                                        </p:tgtEl>
                                        <p:attrNameLst>
                                          <p:attrName>ppt_x</p:attrName>
                                        </p:attrNameLst>
                                      </p:cBhvr>
                                      <p:tavLst>
                                        <p:tav tm="0">
                                          <p:val>
                                            <p:strVal val="#ppt_x-.2"/>
                                          </p:val>
                                        </p:tav>
                                        <p:tav tm="100000">
                                          <p:val>
                                            <p:strVal val="#ppt_x"/>
                                          </p:val>
                                        </p:tav>
                                      </p:tavLst>
                                    </p:anim>
                                    <p:anim calcmode="lin" valueType="num">
                                      <p:cBhvr>
                                        <p:cTn id="8" dur="1000" fill="hold"/>
                                        <p:tgtEl>
                                          <p:spTgt spid="24578"/>
                                        </p:tgtEl>
                                        <p:attrNameLst>
                                          <p:attrName>ppt_y</p:attrName>
                                        </p:attrNameLst>
                                      </p:cBhvr>
                                      <p:tavLst>
                                        <p:tav tm="0">
                                          <p:val>
                                            <p:strVal val="#ppt_y"/>
                                          </p:val>
                                        </p:tav>
                                        <p:tav tm="100000">
                                          <p:val>
                                            <p:strVal val="#ppt_y"/>
                                          </p:val>
                                        </p:tav>
                                      </p:tavLst>
                                    </p:anim>
                                    <p:animEffect transition="in" filter="wipe(right)" prLst="gradientSize: 0.1">
                                      <p:cBhvr>
                                        <p:cTn id="9" dur="1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r" eaLnBrk="1" hangingPunct="1">
              <a:defRPr/>
            </a:pPr>
            <a:r>
              <a:rPr lang="fa-IR" dirty="0" smtClean="0"/>
              <a:t>سیستم های اطلاعاتی حسابداری</a:t>
            </a:r>
            <a:endParaRPr lang="en-US" dirty="0" smtClean="0"/>
          </a:p>
        </p:txBody>
      </p:sp>
      <p:sp>
        <p:nvSpPr>
          <p:cNvPr id="9" name="Content Placeholder 8"/>
          <p:cNvSpPr>
            <a:spLocks noGrp="1"/>
          </p:cNvSpPr>
          <p:nvPr>
            <p:ph idx="1"/>
          </p:nvPr>
        </p:nvSpPr>
        <p:spPr>
          <a:xfrm>
            <a:off x="457200" y="2057400"/>
            <a:ext cx="8229600" cy="4114800"/>
          </a:xfrm>
        </p:spPr>
        <p:txBody>
          <a:bodyPr/>
          <a:lstStyle/>
          <a:p>
            <a:pPr algn="ctr" rtl="1" eaLnBrk="1" hangingPunct="1">
              <a:buFont typeface="Wingdings" pitchFamily="2" charset="2"/>
              <a:buNone/>
              <a:defRPr/>
            </a:pPr>
            <a:r>
              <a:rPr lang="fa-IR" sz="5400" dirty="0" smtClean="0"/>
              <a:t>مقدمه ای بر پردازش اطلاعات</a:t>
            </a:r>
          </a:p>
          <a:p>
            <a:pPr algn="ctr" rtl="1" eaLnBrk="1" hangingPunct="1">
              <a:buFont typeface="Wingdings" pitchFamily="2" charset="2"/>
              <a:buNone/>
              <a:defRPr/>
            </a:pPr>
            <a:endParaRPr lang="en-US" dirty="0" smtClean="0"/>
          </a:p>
        </p:txBody>
      </p:sp>
      <p:sp>
        <p:nvSpPr>
          <p:cNvPr id="4" name="Content Placeholder 8"/>
          <p:cNvSpPr txBox="1">
            <a:spLocks/>
          </p:cNvSpPr>
          <p:nvPr/>
        </p:nvSpPr>
        <p:spPr bwMode="auto">
          <a:xfrm>
            <a:off x="3276600" y="3124200"/>
            <a:ext cx="5486400" cy="3200400"/>
          </a:xfrm>
          <a:prstGeom prst="rect">
            <a:avLst/>
          </a:prstGeom>
          <a:noFill/>
          <a:ln w="9525">
            <a:noFill/>
            <a:miter lim="800000"/>
            <a:headEnd/>
            <a:tailEnd/>
          </a:ln>
          <a:effectLst/>
        </p:spPr>
        <p:txBody>
          <a:bodyPr/>
          <a:lstStyle/>
          <a:p>
            <a:pPr marL="342900" indent="-342900" algn="ctr" rtl="1">
              <a:spcBef>
                <a:spcPct val="20000"/>
              </a:spcBef>
              <a:buClr>
                <a:schemeClr val="hlink"/>
              </a:buClr>
              <a:buSzPct val="75000"/>
              <a:buFont typeface="Wingdings" pitchFamily="2" charset="2"/>
              <a:buNone/>
              <a:defRPr/>
            </a:pPr>
            <a:endParaRPr lang="fa-IR" sz="3200" kern="0" dirty="0">
              <a:effectLst>
                <a:outerShdw blurRad="38100" dist="38100" dir="2700000" algn="tl">
                  <a:srgbClr val="010199"/>
                </a:outerShdw>
              </a:effectLst>
              <a:latin typeface="+mn-lt"/>
              <a:cs typeface="+mn-cs"/>
            </a:endParaRPr>
          </a:p>
          <a:p>
            <a:pPr marL="342900" indent="-342900" algn="ctr" rtl="1">
              <a:spcBef>
                <a:spcPct val="20000"/>
              </a:spcBef>
              <a:buClr>
                <a:schemeClr val="hlink"/>
              </a:buClr>
              <a:buSzPct val="75000"/>
              <a:buFont typeface="Wingdings" pitchFamily="2" charset="2"/>
              <a:buNone/>
              <a:defRPr/>
            </a:pPr>
            <a:endParaRPr lang="en-US" sz="3200" kern="0" dirty="0">
              <a:effectLst>
                <a:outerShdw blurRad="38100" dist="38100" dir="2700000" algn="tl">
                  <a:srgbClr val="010199"/>
                </a:outerShdw>
              </a:effectLst>
              <a:latin typeface="+mn-lt"/>
              <a:cs typeface="+mn-cs"/>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checkerboard(across)">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0000FF"/>
                </a:solidFill>
              </a:rPr>
              <a:t>اطلاعات ستاده</a:t>
            </a:r>
            <a:endParaRPr lang="fa-IR" dirty="0">
              <a:solidFill>
                <a:srgbClr val="0000FF"/>
              </a:solidFill>
            </a:endParaRPr>
          </a:p>
        </p:txBody>
      </p:sp>
      <p:sp>
        <p:nvSpPr>
          <p:cNvPr id="3" name="Content Placeholder 2"/>
          <p:cNvSpPr>
            <a:spLocks noGrp="1"/>
          </p:cNvSpPr>
          <p:nvPr>
            <p:ph idx="1"/>
          </p:nvPr>
        </p:nvSpPr>
        <p:spPr/>
        <p:txBody>
          <a:bodyPr/>
          <a:lstStyle/>
          <a:p>
            <a:pPr algn="r"/>
            <a:r>
              <a:rPr lang="fa-IR" sz="2400" dirty="0" smtClean="0"/>
              <a:t>آخرین مرحله چرخه ی پردازش داده ها </a:t>
            </a:r>
            <a:r>
              <a:rPr lang="fa-IR" sz="2400" dirty="0" smtClean="0">
                <a:solidFill>
                  <a:srgbClr val="FF0000"/>
                </a:solidFill>
              </a:rPr>
              <a:t>اطلاعات ستاده </a:t>
            </a:r>
            <a:r>
              <a:rPr lang="fa-IR" sz="2400" dirty="0" smtClean="0"/>
              <a:t>است.</a:t>
            </a:r>
          </a:p>
          <a:p>
            <a:pPr algn="r"/>
            <a:endParaRPr lang="fa-IR" sz="2400" dirty="0" smtClean="0"/>
          </a:p>
          <a:p>
            <a:pPr algn="r">
              <a:buNone/>
            </a:pPr>
            <a:r>
              <a:rPr lang="fa-IR" sz="2400" dirty="0" smtClean="0"/>
              <a:t>اطلاعات در سه شکل </a:t>
            </a:r>
            <a:r>
              <a:rPr lang="fa-IR" sz="2400" dirty="0" smtClean="0">
                <a:solidFill>
                  <a:srgbClr val="FF0000"/>
                </a:solidFill>
              </a:rPr>
              <a:t>سند ،گزارش یا پاسخ به یک جستجو </a:t>
            </a:r>
            <a:r>
              <a:rPr lang="fa-IR" sz="2400" dirty="0" smtClean="0"/>
              <a:t>نمایش داده می شوند.</a:t>
            </a:r>
          </a:p>
          <a:p>
            <a:pPr algn="r">
              <a:buNone/>
            </a:pPr>
            <a:endParaRPr lang="fa-IR" sz="2400" dirty="0" smtClean="0"/>
          </a:p>
          <a:p>
            <a:pPr algn="r">
              <a:buNone/>
            </a:pPr>
            <a:r>
              <a:rPr lang="fa-IR" sz="2400" dirty="0" smtClean="0"/>
              <a:t>اسنادی که در پایان فعالیات های پردازش معاملات ایجاد می شوند </a:t>
            </a:r>
            <a:r>
              <a:rPr lang="fa-IR" sz="2400" dirty="0" smtClean="0">
                <a:solidFill>
                  <a:srgbClr val="FF0000"/>
                </a:solidFill>
              </a:rPr>
              <a:t>اسناد عملیاتی </a:t>
            </a:r>
            <a:r>
              <a:rPr lang="fa-IR" sz="2400" dirty="0" smtClean="0"/>
              <a:t>نامیده می شوند. </a:t>
            </a:r>
          </a:p>
          <a:p>
            <a:pPr algn="r">
              <a:buNone/>
            </a:pPr>
            <a:endParaRPr lang="fa-IR" sz="2400" dirty="0" smtClean="0"/>
          </a:p>
          <a:p>
            <a:pPr algn="r">
              <a:buNone/>
            </a:pPr>
            <a:r>
              <a:rPr lang="fa-IR" sz="2400" dirty="0" smtClean="0"/>
              <a:t>گزارش ها برای کاربران درون و برون سازمانی تهیه می شوند. کارکنان از این گزارش ها برای </a:t>
            </a:r>
            <a:r>
              <a:rPr lang="fa-IR" sz="2400" dirty="0" smtClean="0">
                <a:solidFill>
                  <a:srgbClr val="FF0000"/>
                </a:solidFill>
              </a:rPr>
              <a:t>کنترل فعالیت های عملیاتی </a:t>
            </a:r>
            <a:r>
              <a:rPr lang="fa-IR" sz="2400" dirty="0" smtClean="0"/>
              <a:t>و مدیران برای </a:t>
            </a:r>
            <a:r>
              <a:rPr lang="fa-IR" sz="2400" dirty="0" smtClean="0">
                <a:solidFill>
                  <a:srgbClr val="FF0000"/>
                </a:solidFill>
              </a:rPr>
              <a:t>تصمیم گیری و طراحی استراتژی های سازمان </a:t>
            </a:r>
            <a:r>
              <a:rPr lang="fa-IR" sz="2400" dirty="0" smtClean="0"/>
              <a:t>نیز از این گزارش ها استفاده می کنند</a:t>
            </a:r>
            <a:r>
              <a:rPr lang="fa-IR" sz="2800" dirty="0" smtClean="0"/>
              <a:t>.</a:t>
            </a:r>
            <a:endParaRPr lang="fa-IR"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410200"/>
            <a:ext cx="1905000" cy="1139825"/>
          </a:xfrm>
        </p:spPr>
        <p:txBody>
          <a:bodyPr/>
          <a:lstStyle/>
          <a:p>
            <a:pPr>
              <a:defRPr/>
            </a:pPr>
            <a:r>
              <a:rPr lang="fa-IR" dirty="0" smtClean="0"/>
              <a:t>پایان</a:t>
            </a:r>
            <a:endParaRPr lang="en-US" dirty="0"/>
          </a:p>
        </p:txBody>
      </p:sp>
      <p:sp>
        <p:nvSpPr>
          <p:cNvPr id="3" name="Content Placeholder 2"/>
          <p:cNvSpPr>
            <a:spLocks noGrp="1"/>
          </p:cNvSpPr>
          <p:nvPr>
            <p:ph idx="1"/>
          </p:nvPr>
        </p:nvSpPr>
        <p:spPr>
          <a:xfrm>
            <a:off x="457200" y="2438400"/>
            <a:ext cx="8229600" cy="1600200"/>
          </a:xfrm>
        </p:spPr>
        <p:txBody>
          <a:bodyPr/>
          <a:lstStyle/>
          <a:p>
            <a:pPr algn="ctr">
              <a:buFont typeface="Wingdings" pitchFamily="2" charset="2"/>
              <a:buNone/>
              <a:defRPr/>
            </a:pPr>
            <a:r>
              <a:rPr lang="fa-IR" sz="3600" dirty="0" smtClean="0"/>
              <a:t>فرقی نمی کند گودال کوچکی باشی یا دریای بیکران</a:t>
            </a:r>
          </a:p>
          <a:p>
            <a:pPr algn="ctr">
              <a:buFont typeface="Wingdings" pitchFamily="2" charset="2"/>
              <a:buNone/>
              <a:defRPr/>
            </a:pPr>
            <a:r>
              <a:rPr lang="fa-IR" sz="3600" dirty="0" smtClean="0"/>
              <a:t>زلال که باشی آسمان در توست</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600"/>
                            </p:stCondLst>
                            <p:childTnLst>
                              <p:par>
                                <p:cTn id="11" presetID="40" presetClass="entr" presetSubtype="0" fill="hold" grpId="0" nodeType="afterEffect">
                                  <p:stCondLst>
                                    <p:cond delay="0"/>
                                  </p:stCondLst>
                                  <p:iterate type="lt">
                                    <p:tmPct val="10000"/>
                                  </p:iterate>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6" fill="hold">
                            <p:stCondLst>
                              <p:cond delay="7600"/>
                            </p:stCondLst>
                            <p:childTnLst>
                              <p:par>
                                <p:cTn id="17" presetID="40" presetClass="entr" presetSubtype="0" fill="hold" grpId="0" nodeType="afterEffect">
                                  <p:stCondLst>
                                    <p:cond delay="0"/>
                                  </p:stCondLst>
                                  <p:iterate type="lt">
                                    <p:tmPct val="10000"/>
                                  </p:iterate>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1"/>
                                          </p:val>
                                        </p:tav>
                                        <p:tav tm="100000">
                                          <p:val>
                                            <p:strVal val="#ppt_x"/>
                                          </p:val>
                                        </p:tav>
                                      </p:tavLst>
                                    </p:anim>
                                    <p:anim calcmode="lin" valueType="num">
                                      <p:cBhvr>
                                        <p:cTn id="21"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44400" y="2590800"/>
            <a:ext cx="3733800" cy="149225"/>
          </a:xfrm>
        </p:spPr>
        <p:txBody>
          <a:bodyPr/>
          <a:lstStyle/>
          <a:p>
            <a:pPr>
              <a:defRPr/>
            </a:pPr>
            <a:endParaRPr lang="en-US" sz="6600" dirty="0"/>
          </a:p>
        </p:txBody>
      </p:sp>
      <p:sp>
        <p:nvSpPr>
          <p:cNvPr id="3" name="Content Placeholder 2"/>
          <p:cNvSpPr>
            <a:spLocks noGrp="1"/>
          </p:cNvSpPr>
          <p:nvPr>
            <p:ph idx="1"/>
          </p:nvPr>
        </p:nvSpPr>
        <p:spPr/>
        <p:txBody>
          <a:bodyPr/>
          <a:lstStyle/>
          <a:p>
            <a:pPr algn="r"/>
            <a:endParaRPr lang="fa-IR" sz="4000" dirty="0" smtClean="0"/>
          </a:p>
          <a:p>
            <a:pPr algn="r"/>
            <a:r>
              <a:rPr lang="fa-IR" sz="4400" dirty="0" smtClean="0"/>
              <a:t>حسابداران نقش حائز اهمییتی در چرخه پردازش داده ها دارند. </a:t>
            </a:r>
          </a:p>
          <a:p>
            <a:pPr algn="r"/>
            <a:r>
              <a:rPr lang="fa-IR" sz="4400" dirty="0" smtClean="0"/>
              <a:t>آنها باید با </a:t>
            </a:r>
            <a:r>
              <a:rPr lang="fa-IR" sz="4400" dirty="0" smtClean="0">
                <a:solidFill>
                  <a:srgbClr val="FF0000"/>
                </a:solidFill>
              </a:rPr>
              <a:t>تحلیل گران سیستم ها </a:t>
            </a:r>
            <a:r>
              <a:rPr lang="fa-IR" sz="4400" dirty="0" smtClean="0"/>
              <a:t>تعامل داشته باشند و مفاهیم چرخه پردازش داده ها را به خوبی شناخته و درک کنند</a:t>
            </a:r>
            <a:r>
              <a:rPr lang="fa-IR" sz="4000" dirty="0" smtClean="0"/>
              <a:t>.</a:t>
            </a:r>
          </a:p>
        </p:txBody>
      </p:sp>
      <p:sp>
        <p:nvSpPr>
          <p:cNvPr id="4" name="Oval 3"/>
          <p:cNvSpPr/>
          <p:nvPr/>
        </p:nvSpPr>
        <p:spPr>
          <a:xfrm>
            <a:off x="685800" y="838200"/>
            <a:ext cx="45719"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685800" y="457200"/>
            <a:ext cx="83058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400" dirty="0" smtClean="0"/>
              <a:t>مقد مه ای بر  پردازش اطلاعات</a:t>
            </a:r>
            <a:endParaRPr lang="en-US" sz="4400" dirty="0" smtClean="0"/>
          </a:p>
          <a:p>
            <a:pPr algn="ctr"/>
            <a:endParaRPr lang="fa-IR" dirty="0"/>
          </a:p>
        </p:txBody>
      </p:sp>
      <p:sp>
        <p:nvSpPr>
          <p:cNvPr id="6" name="Oval 5"/>
          <p:cNvSpPr/>
          <p:nvPr/>
        </p:nvSpPr>
        <p:spPr>
          <a:xfrm flipH="1" flipV="1">
            <a:off x="9448799" y="1600199"/>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ransition spd="slow">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45719" cy="122238"/>
          </a:xfrm>
        </p:spPr>
        <p:txBody>
          <a:bodyPr/>
          <a:lstStyle/>
          <a:p>
            <a:pPr>
              <a:defRPr/>
            </a:pPr>
            <a:endParaRPr lang="en-US" dirty="0"/>
          </a:p>
        </p:txBody>
      </p:sp>
      <p:pic>
        <p:nvPicPr>
          <p:cNvPr id="7171" name="Content Placeholder 4" descr="untitled.bmp"/>
          <p:cNvPicPr>
            <a:picLocks noGrp="1" noChangeAspect="1"/>
          </p:cNvPicPr>
          <p:nvPr>
            <p:ph idx="1"/>
          </p:nvPr>
        </p:nvPicPr>
        <p:blipFill>
          <a:blip r:embed="rId2" cstate="print"/>
          <a:srcRect/>
          <a:stretch>
            <a:fillRect/>
          </a:stretch>
        </p:blipFill>
        <p:spPr>
          <a:xfrm>
            <a:off x="0" y="2057400"/>
            <a:ext cx="8610600" cy="4495800"/>
          </a:xfrm>
        </p:spPr>
      </p:pic>
    </p:spTree>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7467600" cy="838201"/>
          </a:xfrm>
        </p:spPr>
        <p:txBody>
          <a:bodyPr/>
          <a:lstStyle/>
          <a:p>
            <a:pPr algn="r">
              <a:defRPr/>
            </a:pPr>
            <a:r>
              <a:rPr lang="fa-IR" dirty="0" smtClean="0">
                <a:solidFill>
                  <a:srgbClr val="00B0F0"/>
                </a:solidFill>
              </a:rPr>
              <a:t>ورود داده ها</a:t>
            </a:r>
            <a:endParaRPr lang="en-US" dirty="0">
              <a:solidFill>
                <a:srgbClr val="00B0F0"/>
              </a:solidFill>
            </a:endParaRPr>
          </a:p>
        </p:txBody>
      </p:sp>
      <p:sp>
        <p:nvSpPr>
          <p:cNvPr id="3" name="Content Placeholder 2"/>
          <p:cNvSpPr>
            <a:spLocks noGrp="1"/>
          </p:cNvSpPr>
          <p:nvPr>
            <p:ph idx="1"/>
          </p:nvPr>
        </p:nvSpPr>
        <p:spPr>
          <a:xfrm>
            <a:off x="457200" y="990600"/>
            <a:ext cx="8229600" cy="5486400"/>
          </a:xfrm>
        </p:spPr>
        <p:txBody>
          <a:bodyPr/>
          <a:lstStyle/>
          <a:p>
            <a:pPr algn="r">
              <a:buFont typeface="Wingdings" pitchFamily="2" charset="2"/>
              <a:buNone/>
              <a:defRPr/>
            </a:pPr>
            <a:r>
              <a:rPr lang="fa-IR" sz="2800" dirty="0" smtClean="0"/>
              <a:t>به منظور سهولت در چرخه پردازش ، ورود داده ها نیز ممکن است </a:t>
            </a:r>
            <a:endParaRPr lang="en-US" sz="2800" dirty="0" smtClean="0"/>
          </a:p>
          <a:p>
            <a:pPr algn="r">
              <a:buFont typeface="Wingdings" pitchFamily="2" charset="2"/>
              <a:buNone/>
              <a:defRPr/>
            </a:pPr>
            <a:r>
              <a:rPr lang="en-US" sz="2800" dirty="0" smtClean="0">
                <a:solidFill>
                  <a:srgbClr val="FF0000"/>
                </a:solidFill>
              </a:rPr>
              <a:t>:</a:t>
            </a:r>
            <a:r>
              <a:rPr lang="fa-IR" sz="2800" dirty="0" smtClean="0"/>
              <a:t>مستلزم فراهم کردن شرایط زیر باشد</a:t>
            </a:r>
          </a:p>
          <a:p>
            <a:pPr algn="r">
              <a:buFont typeface="Wingdings" pitchFamily="2" charset="2"/>
              <a:buNone/>
              <a:defRPr/>
            </a:pPr>
            <a:r>
              <a:rPr lang="fa-IR" sz="2800" dirty="0" smtClean="0"/>
              <a:t> </a:t>
            </a:r>
            <a:r>
              <a:rPr lang="fa-IR" sz="2800" dirty="0" smtClean="0">
                <a:solidFill>
                  <a:srgbClr val="FF33CC"/>
                </a:solidFill>
              </a:rPr>
              <a:t>1) </a:t>
            </a:r>
            <a:r>
              <a:rPr lang="fa-IR" sz="2800" dirty="0" smtClean="0"/>
              <a:t>طبقه بندی داده ها براساس کدهای شناسایی(شماره حساب) برای ثبت داده ها بر  مبنای یک سیستم از قبل تعیین شده(فهرست حساب) </a:t>
            </a:r>
            <a:endParaRPr lang="en-US" sz="2800" dirty="0" smtClean="0"/>
          </a:p>
          <a:p>
            <a:pPr algn="r">
              <a:buFont typeface="Wingdings" pitchFamily="2" charset="2"/>
              <a:buNone/>
              <a:defRPr/>
            </a:pPr>
            <a:endParaRPr lang="en-US" sz="2800" dirty="0" smtClean="0"/>
          </a:p>
          <a:p>
            <a:pPr algn="r">
              <a:buFont typeface="Wingdings" pitchFamily="2" charset="2"/>
              <a:buNone/>
              <a:defRPr/>
            </a:pPr>
            <a:r>
              <a:rPr lang="en-US" sz="2800" dirty="0" smtClean="0"/>
              <a:t> </a:t>
            </a:r>
            <a:r>
              <a:rPr lang="fa-IR" sz="2800" dirty="0" smtClean="0">
                <a:solidFill>
                  <a:srgbClr val="FF33CC"/>
                </a:solidFill>
              </a:rPr>
              <a:t>2)</a:t>
            </a:r>
            <a:r>
              <a:rPr lang="fa-IR" sz="2800" dirty="0" smtClean="0"/>
              <a:t>رسیدگی و بازبینی به منظور حصول اطمینان از صحت داده ها</a:t>
            </a:r>
          </a:p>
          <a:p>
            <a:pPr algn="r">
              <a:buFont typeface="Wingdings" pitchFamily="2" charset="2"/>
              <a:buNone/>
              <a:defRPr/>
            </a:pPr>
            <a:r>
              <a:rPr lang="en-US" sz="2800" dirty="0" smtClean="0"/>
              <a:t> </a:t>
            </a:r>
            <a:r>
              <a:rPr lang="fa-IR" sz="2800" dirty="0" smtClean="0"/>
              <a:t>باعث کاهش هزینه ها در کشف خطاهای هنگام ثبت داده ها می شود.</a:t>
            </a:r>
          </a:p>
          <a:p>
            <a:pPr algn="r">
              <a:buFont typeface="Wingdings" pitchFamily="2" charset="2"/>
              <a:buNone/>
              <a:defRPr/>
            </a:pPr>
            <a:r>
              <a:rPr lang="fa-IR" sz="2800" dirty="0" smtClean="0">
                <a:solidFill>
                  <a:srgbClr val="FF33CC"/>
                </a:solidFill>
              </a:rPr>
              <a:t>3) </a:t>
            </a:r>
            <a:r>
              <a:rPr lang="fa-IR" sz="2800" dirty="0" smtClean="0"/>
              <a:t>انتقال از یک مکان به مکان دیگر: </a:t>
            </a:r>
          </a:p>
          <a:p>
            <a:pPr algn="r">
              <a:buFont typeface="Wingdings" pitchFamily="2" charset="2"/>
              <a:buNone/>
              <a:defRPr/>
            </a:pPr>
            <a:r>
              <a:rPr lang="fa-IR" sz="2800" dirty="0" smtClean="0"/>
              <a:t>بسیاری از سازمان ها داده های معاملاتی را در فرم های از پیش چاپ شده به نام مدارک مثبته گرد آوری و برای پردازش به دفتر مرکزی ارسال میکنند.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additive="base">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7"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additive="base">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3"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 calcmode="lin" valueType="num">
                                      <p:cBhvr additive="base">
                                        <p:cTn id="4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9"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914400" y="0"/>
            <a:ext cx="8001000" cy="1139825"/>
          </a:xfrm>
        </p:spPr>
        <p:txBody>
          <a:bodyPr/>
          <a:lstStyle/>
          <a:p>
            <a:pPr algn="r">
              <a:defRPr/>
            </a:pPr>
            <a:r>
              <a:rPr lang="fa-IR" dirty="0" smtClean="0">
                <a:solidFill>
                  <a:srgbClr val="FFC000"/>
                </a:solidFill>
              </a:rPr>
              <a:t>ذخیره سازی داده ها</a:t>
            </a:r>
            <a:endParaRPr lang="en-US" dirty="0">
              <a:solidFill>
                <a:srgbClr val="FFC000"/>
              </a:solidFill>
            </a:endParaRPr>
          </a:p>
        </p:txBody>
      </p:sp>
      <p:sp>
        <p:nvSpPr>
          <p:cNvPr id="6" name="Content Placeholder 2"/>
          <p:cNvSpPr>
            <a:spLocks noGrp="1"/>
          </p:cNvSpPr>
          <p:nvPr>
            <p:ph idx="1"/>
          </p:nvPr>
        </p:nvSpPr>
        <p:spPr>
          <a:xfrm>
            <a:off x="457200" y="1143000"/>
            <a:ext cx="8229600" cy="5562600"/>
          </a:xfrm>
        </p:spPr>
        <p:txBody>
          <a:bodyPr/>
          <a:lstStyle/>
          <a:p>
            <a:pPr marL="514350" indent="-514350" algn="r">
              <a:buFont typeface="Wingdings" pitchFamily="2" charset="2"/>
              <a:buNone/>
              <a:defRPr/>
            </a:pPr>
            <a:r>
              <a:rPr lang="en-US" sz="4000" dirty="0" smtClean="0">
                <a:solidFill>
                  <a:srgbClr val="FF0000"/>
                </a:solidFill>
              </a:rPr>
              <a:t>:</a:t>
            </a:r>
            <a:r>
              <a:rPr lang="fa-IR" sz="4000" dirty="0" smtClean="0">
                <a:solidFill>
                  <a:srgbClr val="FFC000"/>
                </a:solidFill>
              </a:rPr>
              <a:t>تعاریف و مفاهیم بنیادی ذخیره سازی داده ها</a:t>
            </a:r>
          </a:p>
          <a:p>
            <a:pPr marL="514350" indent="-514350" algn="r">
              <a:buNone/>
              <a:defRPr/>
            </a:pPr>
            <a:r>
              <a:rPr lang="fa-IR" sz="4000" dirty="0" smtClean="0"/>
              <a:t>یک شخصیت مفهومی است که اطلاعات مربوط به آن ذخیره می شود برای مثال</a:t>
            </a:r>
            <a:r>
              <a:rPr lang="fa-IR" sz="4000" dirty="0" smtClean="0">
                <a:solidFill>
                  <a:srgbClr val="FF0000"/>
                </a:solidFill>
              </a:rPr>
              <a:t>: </a:t>
            </a:r>
            <a:r>
              <a:rPr lang="fa-IR" sz="4000" dirty="0" smtClean="0"/>
              <a:t>کارکنان و</a:t>
            </a:r>
            <a:r>
              <a:rPr lang="fa-IR" dirty="0" smtClean="0"/>
              <a:t>مشتریان هر </a:t>
            </a:r>
            <a:r>
              <a:rPr lang="fa-IR" sz="3600" dirty="0" smtClean="0"/>
              <a:t>کدام یک شخصیت هستند.</a:t>
            </a:r>
          </a:p>
          <a:p>
            <a:pPr marL="514350" indent="-514350" algn="r">
              <a:buFont typeface="Wingdings" pitchFamily="2" charset="2"/>
              <a:buNone/>
              <a:defRPr/>
            </a:pPr>
            <a:r>
              <a:rPr lang="fa-IR" sz="4000" dirty="0" smtClean="0"/>
              <a:t>هر شخصیت دارای مشخصه ها یا </a:t>
            </a:r>
            <a:r>
              <a:rPr lang="fa-IR" sz="4000" dirty="0" smtClean="0">
                <a:solidFill>
                  <a:srgbClr val="FF0000"/>
                </a:solidFill>
              </a:rPr>
              <a:t>ویژگی هایی از منافع </a:t>
            </a:r>
            <a:r>
              <a:rPr lang="fa-IR" sz="4000" dirty="0" smtClean="0"/>
              <a:t>است که باید اطلاعات آنها </a:t>
            </a:r>
            <a:r>
              <a:rPr lang="fa-IR" sz="4000" dirty="0" smtClean="0">
                <a:solidFill>
                  <a:srgbClr val="FF0000"/>
                </a:solidFill>
              </a:rPr>
              <a:t>ذخیره </a:t>
            </a:r>
            <a:r>
              <a:rPr lang="fa-IR" sz="4000" dirty="0" smtClean="0"/>
              <a:t>شود.</a:t>
            </a:r>
          </a:p>
          <a:p>
            <a:pPr marL="514350" indent="-514350" algn="r">
              <a:buFont typeface="Wingdings" pitchFamily="2" charset="2"/>
              <a:buNone/>
              <a:defRPr/>
            </a:pPr>
            <a:endParaRPr lang="fa-IR" sz="3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 calcmode="lin" valueType="num">
                                      <p:cBhvr additive="base">
                                        <p:cTn id="1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 calcmode="lin" valueType="num">
                                      <p:cBhvr additive="base">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153400" cy="1219200"/>
          </a:xfrm>
        </p:spPr>
        <p:txBody>
          <a:bodyPr/>
          <a:lstStyle/>
          <a:p>
            <a:r>
              <a:rPr lang="fa-IR" sz="4800" dirty="0" smtClean="0">
                <a:solidFill>
                  <a:srgbClr val="FF0000"/>
                </a:solidFill>
              </a:rPr>
              <a:t>سلسله مراتب ذخیره سازی داده ها:</a:t>
            </a:r>
            <a:br>
              <a:rPr lang="fa-IR" sz="4800" dirty="0" smtClean="0">
                <a:solidFill>
                  <a:srgbClr val="FF0000"/>
                </a:solidFill>
              </a:rPr>
            </a:br>
            <a:r>
              <a:rPr lang="fa-IR" sz="3600" dirty="0" smtClean="0">
                <a:solidFill>
                  <a:srgbClr val="FFFF00"/>
                </a:solidFill>
              </a:rPr>
              <a:t>رایانه داده ها را با سازماندهی واحد های کوچکتر داده به واحد های بزرگتر داده قابل فهمتر،ذخیره میکند</a:t>
            </a:r>
            <a:r>
              <a:rPr lang="fa-IR" sz="3600" dirty="0" smtClean="0">
                <a:solidFill>
                  <a:srgbClr val="FF0000"/>
                </a:solidFill>
              </a:rPr>
              <a:t>.</a:t>
            </a:r>
            <a:r>
              <a:rPr lang="fa-IR" sz="4800" dirty="0" smtClean="0">
                <a:solidFill>
                  <a:srgbClr val="FF0000"/>
                </a:solidFill>
              </a:rPr>
              <a:t/>
            </a:r>
            <a:br>
              <a:rPr lang="fa-IR" sz="4800" dirty="0" smtClean="0">
                <a:solidFill>
                  <a:srgbClr val="FF0000"/>
                </a:solidFill>
              </a:rPr>
            </a:br>
            <a:endParaRPr lang="fa-IR" sz="4800" dirty="0">
              <a:solidFill>
                <a:srgbClr val="FF0000"/>
              </a:solidFill>
            </a:endParaRPr>
          </a:p>
        </p:txBody>
      </p:sp>
      <p:sp>
        <p:nvSpPr>
          <p:cNvPr id="3" name="Content Placeholder 2"/>
          <p:cNvSpPr>
            <a:spLocks noGrp="1"/>
          </p:cNvSpPr>
          <p:nvPr>
            <p:ph idx="1"/>
          </p:nvPr>
        </p:nvSpPr>
        <p:spPr>
          <a:xfrm>
            <a:off x="457200" y="2057400"/>
            <a:ext cx="8229600" cy="4800600"/>
          </a:xfrm>
        </p:spPr>
        <p:txBody>
          <a:bodyPr/>
          <a:lstStyle/>
          <a:p>
            <a:pPr algn="r"/>
            <a:r>
              <a:rPr lang="fa-IR" dirty="0" smtClean="0"/>
              <a:t>سلسله مراتب ذخیره سازی اطلاعاتی:</a:t>
            </a:r>
          </a:p>
          <a:p>
            <a:pPr algn="r"/>
            <a:r>
              <a:rPr lang="fa-IR" dirty="0" smtClean="0">
                <a:solidFill>
                  <a:srgbClr val="0000FF"/>
                </a:solidFill>
              </a:rPr>
              <a:t>فیلد</a:t>
            </a:r>
            <a:r>
              <a:rPr lang="fa-IR" dirty="0" smtClean="0">
                <a:solidFill>
                  <a:srgbClr val="FF0000"/>
                </a:solidFill>
              </a:rPr>
              <a:t>:</a:t>
            </a:r>
            <a:r>
              <a:rPr lang="fa-IR" sz="2400" dirty="0" smtClean="0"/>
              <a:t>مبالغ داده ها در یک فضای فیزیکی به نام </a:t>
            </a:r>
            <a:r>
              <a:rPr lang="fa-IR" sz="2400" dirty="0" smtClean="0">
                <a:solidFill>
                  <a:srgbClr val="FF0000"/>
                </a:solidFill>
              </a:rPr>
              <a:t>فیلد</a:t>
            </a:r>
            <a:r>
              <a:rPr lang="fa-IR" sz="2400" dirty="0" smtClean="0"/>
              <a:t> ذخیره می</a:t>
            </a:r>
            <a:r>
              <a:rPr lang="fa-IR" sz="2800" dirty="0" smtClean="0"/>
              <a:t> شوند.</a:t>
            </a:r>
          </a:p>
          <a:p>
            <a:pPr algn="r"/>
            <a:endParaRPr lang="fa-IR" sz="2800" dirty="0" smtClean="0"/>
          </a:p>
          <a:p>
            <a:pPr algn="r">
              <a:buNone/>
            </a:pPr>
            <a:r>
              <a:rPr lang="fa-IR" dirty="0" smtClean="0">
                <a:solidFill>
                  <a:srgbClr val="0000FF"/>
                </a:solidFill>
              </a:rPr>
              <a:t>ثبت</a:t>
            </a:r>
            <a:r>
              <a:rPr lang="fa-IR" dirty="0" smtClean="0">
                <a:solidFill>
                  <a:srgbClr val="FF0000"/>
                </a:solidFill>
              </a:rPr>
              <a:t>:</a:t>
            </a:r>
            <a:r>
              <a:rPr lang="fa-IR" dirty="0" smtClean="0">
                <a:solidFill>
                  <a:srgbClr val="0000FF"/>
                </a:solidFill>
              </a:rPr>
              <a:t> </a:t>
            </a:r>
            <a:r>
              <a:rPr lang="fa-IR" sz="2400" dirty="0" smtClean="0"/>
              <a:t>تعدادی از فیلد ها با یکدیگر جمع میشوند تا یک </a:t>
            </a:r>
            <a:r>
              <a:rPr lang="fa-IR" sz="2400" dirty="0" smtClean="0">
                <a:solidFill>
                  <a:srgbClr val="FF0000"/>
                </a:solidFill>
              </a:rPr>
              <a:t>ثبت</a:t>
            </a:r>
            <a:r>
              <a:rPr lang="fa-IR" sz="2400" dirty="0" smtClean="0"/>
              <a:t> را تشکیل </a:t>
            </a:r>
            <a:r>
              <a:rPr lang="fa-IR" sz="2800" dirty="0" smtClean="0"/>
              <a:t>میدهند.</a:t>
            </a:r>
          </a:p>
          <a:p>
            <a:pPr algn="r">
              <a:buNone/>
            </a:pPr>
            <a:endParaRPr lang="fa-IR" sz="2800" dirty="0" smtClean="0"/>
          </a:p>
          <a:p>
            <a:pPr algn="r">
              <a:buNone/>
            </a:pPr>
            <a:r>
              <a:rPr lang="fa-IR" sz="2800" dirty="0" smtClean="0">
                <a:solidFill>
                  <a:srgbClr val="0000FF"/>
                </a:solidFill>
              </a:rPr>
              <a:t>فایل</a:t>
            </a:r>
            <a:r>
              <a:rPr lang="fa-IR" sz="2800" dirty="0" smtClean="0">
                <a:solidFill>
                  <a:srgbClr val="FF0000"/>
                </a:solidFill>
              </a:rPr>
              <a:t>:</a:t>
            </a:r>
            <a:r>
              <a:rPr lang="fa-IR" sz="2800" dirty="0" smtClean="0"/>
              <a:t> </a:t>
            </a:r>
            <a:r>
              <a:rPr lang="fa-IR" sz="2400" dirty="0" smtClean="0"/>
              <a:t>ثبت های مرتبط با هم برای تشکیل یک </a:t>
            </a:r>
            <a:r>
              <a:rPr lang="fa-IR" sz="2400" dirty="0" smtClean="0">
                <a:solidFill>
                  <a:srgbClr val="FF0000"/>
                </a:solidFill>
              </a:rPr>
              <a:t>فایل</a:t>
            </a:r>
            <a:r>
              <a:rPr lang="fa-IR" sz="2400" dirty="0" smtClean="0"/>
              <a:t> با یکدیگر جمع می</a:t>
            </a:r>
            <a:r>
              <a:rPr lang="fa-IR" sz="2800" dirty="0" smtClean="0"/>
              <a:t> شوند</a:t>
            </a:r>
          </a:p>
          <a:p>
            <a:pPr algn="r">
              <a:buNone/>
            </a:pPr>
            <a:endParaRPr lang="fa-IR" sz="2800" dirty="0" smtClean="0"/>
          </a:p>
          <a:p>
            <a:pPr algn="r">
              <a:buNone/>
            </a:pPr>
            <a:r>
              <a:rPr lang="fa-IR" sz="2800" dirty="0" smtClean="0">
                <a:solidFill>
                  <a:srgbClr val="0000FF"/>
                </a:solidFill>
              </a:rPr>
              <a:t>بانک اطلاعاتی</a:t>
            </a:r>
            <a:r>
              <a:rPr lang="fa-IR" sz="2800" dirty="0" smtClean="0">
                <a:solidFill>
                  <a:srgbClr val="FF0000"/>
                </a:solidFill>
              </a:rPr>
              <a:t>:</a:t>
            </a:r>
            <a:r>
              <a:rPr lang="fa-IR" sz="2800" dirty="0" smtClean="0"/>
              <a:t> </a:t>
            </a:r>
            <a:r>
              <a:rPr lang="fa-IR" sz="2400" dirty="0" smtClean="0"/>
              <a:t>فایل های حاوی داده های مرتبط برای تشکیل یک </a:t>
            </a:r>
            <a:r>
              <a:rPr lang="fa-IR" sz="2400" dirty="0" smtClean="0">
                <a:solidFill>
                  <a:srgbClr val="FF0000"/>
                </a:solidFill>
              </a:rPr>
              <a:t>بانک</a:t>
            </a:r>
            <a:r>
              <a:rPr lang="fa-IR" sz="2400" dirty="0" smtClean="0"/>
              <a:t> </a:t>
            </a:r>
            <a:r>
              <a:rPr lang="fa-IR" sz="2400" dirty="0" smtClean="0">
                <a:solidFill>
                  <a:srgbClr val="FF0000"/>
                </a:solidFill>
              </a:rPr>
              <a:t>اطلاعاتی</a:t>
            </a:r>
            <a:r>
              <a:rPr lang="fa-IR" sz="2400" dirty="0" smtClean="0"/>
              <a:t> با یکدیگر ترکیب می شوند</a:t>
            </a:r>
            <a:r>
              <a:rPr lang="fa-IR" sz="2800" dirty="0" smtClean="0"/>
              <a:t>.</a:t>
            </a:r>
          </a:p>
        </p:txBody>
      </p:sp>
      <p:sp>
        <p:nvSpPr>
          <p:cNvPr id="5" name="Down Arrow 4"/>
          <p:cNvSpPr/>
          <p:nvPr/>
        </p:nvSpPr>
        <p:spPr>
          <a:xfrm>
            <a:off x="8305800" y="3276600"/>
            <a:ext cx="2286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Down Arrow 5"/>
          <p:cNvSpPr/>
          <p:nvPr/>
        </p:nvSpPr>
        <p:spPr>
          <a:xfrm>
            <a:off x="8305800" y="4419600"/>
            <a:ext cx="2286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Down Arrow 6"/>
          <p:cNvSpPr/>
          <p:nvPr/>
        </p:nvSpPr>
        <p:spPr>
          <a:xfrm>
            <a:off x="8229600" y="5334000"/>
            <a:ext cx="3048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3232.bmp"/>
          <p:cNvPicPr>
            <a:picLocks noGrp="1" noChangeAspect="1"/>
          </p:cNvPicPr>
          <p:nvPr>
            <p:ph idx="1"/>
          </p:nvPr>
        </p:nvPicPr>
        <p:blipFill>
          <a:blip r:embed="rId2" cstate="print"/>
          <a:srcRect/>
          <a:stretch>
            <a:fillRect/>
          </a:stretch>
        </p:blipFill>
        <p:spPr>
          <a:xfrm>
            <a:off x="381000" y="381000"/>
            <a:ext cx="8362950" cy="61722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7924800" cy="1417638"/>
          </a:xfrm>
        </p:spPr>
        <p:txBody>
          <a:bodyPr/>
          <a:lstStyle/>
          <a:p>
            <a:pPr>
              <a:defRPr/>
            </a:pPr>
            <a:r>
              <a:rPr lang="fa-IR" sz="5400" dirty="0" smtClean="0">
                <a:solidFill>
                  <a:srgbClr val="0000FF"/>
                </a:solidFill>
              </a:rPr>
              <a:t>انواع فایل ها</a:t>
            </a:r>
            <a:endParaRPr lang="en-US" sz="5400" dirty="0">
              <a:solidFill>
                <a:srgbClr val="0000FF"/>
              </a:solidFill>
            </a:endParaRPr>
          </a:p>
        </p:txBody>
      </p:sp>
      <p:sp>
        <p:nvSpPr>
          <p:cNvPr id="3" name="Content Placeholder 2"/>
          <p:cNvSpPr>
            <a:spLocks noGrp="1"/>
          </p:cNvSpPr>
          <p:nvPr>
            <p:ph idx="1"/>
          </p:nvPr>
        </p:nvSpPr>
        <p:spPr>
          <a:xfrm>
            <a:off x="457200" y="990600"/>
            <a:ext cx="8229600" cy="5562600"/>
          </a:xfrm>
        </p:spPr>
        <p:txBody>
          <a:bodyPr/>
          <a:lstStyle/>
          <a:p>
            <a:pPr algn="r" rtl="1">
              <a:lnSpc>
                <a:spcPct val="200000"/>
              </a:lnSpc>
              <a:defRPr/>
            </a:pPr>
            <a:r>
              <a:rPr lang="fa-IR" sz="2800" dirty="0" smtClean="0">
                <a:solidFill>
                  <a:srgbClr val="FFFF00"/>
                </a:solidFill>
              </a:rPr>
              <a:t>دو نوع فایل اساسی برای ذخیره سازی اطلاعات وجود دارد</a:t>
            </a:r>
            <a:r>
              <a:rPr lang="fa-IR" sz="2800" dirty="0" smtClean="0">
                <a:solidFill>
                  <a:srgbClr val="FF0000"/>
                </a:solidFill>
              </a:rPr>
              <a:t>:</a:t>
            </a:r>
          </a:p>
          <a:p>
            <a:pPr algn="r" rtl="1">
              <a:lnSpc>
                <a:spcPct val="150000"/>
              </a:lnSpc>
              <a:defRPr/>
            </a:pPr>
            <a:r>
              <a:rPr lang="fa-IR" sz="2800" dirty="0" smtClean="0">
                <a:solidFill>
                  <a:srgbClr val="92D050"/>
                </a:solidFill>
              </a:rPr>
              <a:t>فایل </a:t>
            </a:r>
            <a:r>
              <a:rPr lang="fa-IR" dirty="0" smtClean="0">
                <a:solidFill>
                  <a:srgbClr val="92D050"/>
                </a:solidFill>
              </a:rPr>
              <a:t>اصلی</a:t>
            </a:r>
            <a:r>
              <a:rPr lang="fa-IR" dirty="0" smtClean="0">
                <a:solidFill>
                  <a:srgbClr val="FF0000"/>
                </a:solidFill>
              </a:rPr>
              <a:t>:</a:t>
            </a:r>
            <a:r>
              <a:rPr lang="fa-IR" dirty="0" smtClean="0"/>
              <a:t> </a:t>
            </a:r>
            <a:r>
              <a:rPr lang="fa-IR" sz="2400" dirty="0" smtClean="0"/>
              <a:t>بطور نظری و مفهومی مشابه یک دفتر کل در سیستم دستی حسابداری است و حاوی کلیه داده های است که یک شرکت برای محاسبه سود و منافع خود به انها نیاز دارد. اطلاعات فایل اصلی مداوم حذف،تغییر یا اضافه می شود ولی خود فایل اصلی همیشه وجود دارد.</a:t>
            </a:r>
          </a:p>
          <a:p>
            <a:pPr algn="r" rtl="1">
              <a:lnSpc>
                <a:spcPct val="150000"/>
              </a:lnSpc>
              <a:buNone/>
              <a:defRPr/>
            </a:pPr>
            <a:r>
              <a:rPr lang="fa-IR" dirty="0" smtClean="0"/>
              <a:t> </a:t>
            </a:r>
            <a:r>
              <a:rPr lang="fa-IR" dirty="0" smtClean="0">
                <a:solidFill>
                  <a:srgbClr val="92D050"/>
                </a:solidFill>
              </a:rPr>
              <a:t>فایل معا ملاتی </a:t>
            </a:r>
            <a:r>
              <a:rPr lang="fa-IR" dirty="0" smtClean="0">
                <a:solidFill>
                  <a:srgbClr val="FF0000"/>
                </a:solidFill>
              </a:rPr>
              <a:t>: </a:t>
            </a:r>
            <a:r>
              <a:rPr lang="fa-IR" sz="2400" dirty="0" smtClean="0"/>
              <a:t>بطور نظری و مفهومی مشابه دفتر روزنامه در سیستم دستی حسابداری است. فایل های  معاملاتی بسیار معروفند زیرا حاوی </a:t>
            </a:r>
            <a:r>
              <a:rPr lang="fa-IR" sz="2400" dirty="0" smtClean="0">
                <a:solidFill>
                  <a:srgbClr val="FF0000"/>
                </a:solidFill>
              </a:rPr>
              <a:t>داده های یک رویداد و معامله خاص </a:t>
            </a:r>
            <a:r>
              <a:rPr lang="fa-IR" sz="2400" dirty="0" smtClean="0"/>
              <a:t>هستند.</a:t>
            </a:r>
            <a:r>
              <a:rPr lang="fa-IR" dirty="0" smtClean="0"/>
              <a:t>                                                                                             </a:t>
            </a:r>
            <a:endParaRPr lang="en-US" dirty="0"/>
          </a:p>
        </p:txBody>
      </p:sp>
      <p:sp>
        <p:nvSpPr>
          <p:cNvPr id="4" name="Oval 3"/>
          <p:cNvSpPr/>
          <p:nvPr/>
        </p:nvSpPr>
        <p:spPr>
          <a:xfrm>
            <a:off x="8534400" y="4876800"/>
            <a:ext cx="1524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5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
                                        </p:tgtEl>
                                        <p:attrNameLst>
                                          <p:attrName>fillcolor</p:attrName>
                                        </p:attrNameLst>
                                      </p:cBhvr>
                                      <p:tavLst>
                                        <p:tav tm="0">
                                          <p:val>
                                            <p:clrVal>
                                              <a:schemeClr val="accent2"/>
                                            </p:clrVal>
                                          </p:val>
                                        </p:tav>
                                        <p:tav tm="50000">
                                          <p:val>
                                            <p:clrVal>
                                              <a:schemeClr val="hlink"/>
                                            </p:clrVal>
                                          </p:val>
                                        </p:tav>
                                      </p:tavLst>
                                    </p:anim>
                                    <p:set>
                                      <p:cBhvr>
                                        <p:cTn id="9" dur="50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8" presetClass="entr" presetSubtype="0" accel="5000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7" dur="1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8" presetClass="entr" presetSubtype="0" accel="5000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1000" fill="hold"/>
                                        <p:tgtEl>
                                          <p:spTgt spid="3">
                                            <p:txEl>
                                              <p:pRg st="1" end="1"/>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3" dur="1000" fill="hold"/>
                                        <p:tgtEl>
                                          <p:spTgt spid="3">
                                            <p:txEl>
                                              <p:pRg st="1" end="1"/>
                                            </p:txEl>
                                          </p:spTgt>
                                        </p:tgtEl>
                                        <p:attrNameLst>
                                          <p:attrName>ppt_x</p:attrName>
                                        </p:attrNameLst>
                                      </p:cBhvr>
                                      <p:tavLst>
                                        <p:tav tm="0">
                                          <p:val>
                                            <p:fltVal val="-1"/>
                                          </p:val>
                                        </p:tav>
                                        <p:tav tm="50000">
                                          <p:val>
                                            <p:fltVal val="0.95"/>
                                          </p:val>
                                        </p:tav>
                                        <p:tav tm="100000">
                                          <p:val>
                                            <p:strVal val="#ppt_x"/>
                                          </p:val>
                                        </p:tav>
                                      </p:tavLst>
                                    </p:anim>
                                    <p:anim calcmode="lin" valueType="num">
                                      <p:cBhvr>
                                        <p:cTn id="24" dur="10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5" dur="10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8" presetClass="entr" presetSubtype="0" accel="5000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p:cTn id="30" dur="1000" fill="hold"/>
                                        <p:tgtEl>
                                          <p:spTgt spid="3">
                                            <p:txEl>
                                              <p:pRg st="2" end="2"/>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1" dur="1000" fill="hold"/>
                                        <p:tgtEl>
                                          <p:spTgt spid="3">
                                            <p:txEl>
                                              <p:pRg st="2" end="2"/>
                                            </p:txEl>
                                          </p:spTgt>
                                        </p:tgtEl>
                                        <p:attrNameLst>
                                          <p:attrName>ppt_x</p:attrName>
                                        </p:attrNameLst>
                                      </p:cBhvr>
                                      <p:tavLst>
                                        <p:tav tm="0">
                                          <p:val>
                                            <p:fltVal val="-1"/>
                                          </p:val>
                                        </p:tav>
                                        <p:tav tm="50000">
                                          <p:val>
                                            <p:fltVal val="0.95"/>
                                          </p:val>
                                        </p:tav>
                                        <p:tav tm="100000">
                                          <p:val>
                                            <p:strVal val="#ppt_x"/>
                                          </p:val>
                                        </p:tav>
                                      </p:tavLst>
                                    </p:anim>
                                    <p:anim calcmode="lin" valueType="num">
                                      <p:cBhvr>
                                        <p:cTn id="32" dur="10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3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Orbit">
  <a:themeElements>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fontScheme name="Orbi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Orbit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Orbit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Orbit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rbit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Orbit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Orbit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Orbit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Orbit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Orbit</Template>
  <TotalTime>2472</TotalTime>
  <Words>927</Words>
  <Application>Microsoft Office PowerPoint</Application>
  <PresentationFormat>On-screen Show (4:3)</PresentationFormat>
  <Paragraphs>86</Paragraphs>
  <Slides>21</Slides>
  <Notes>0</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Orbit</vt:lpstr>
      <vt:lpstr>Default Design</vt:lpstr>
      <vt:lpstr> به نام خدا </vt:lpstr>
      <vt:lpstr>سیستم های اطلاعاتی حسابداری</vt:lpstr>
      <vt:lpstr>PowerPoint Presentation</vt:lpstr>
      <vt:lpstr>PowerPoint Presentation</vt:lpstr>
      <vt:lpstr>ورود داده ها</vt:lpstr>
      <vt:lpstr>ذخیره سازی داده ها</vt:lpstr>
      <vt:lpstr>سلسله مراتب ذخیره سازی داده ها: رایانه داده ها را با سازماندهی واحد های کوچکتر داده به واحد های بزرگتر داده قابل فهمتر،ذخیره میکند. </vt:lpstr>
      <vt:lpstr>PowerPoint Presentation</vt:lpstr>
      <vt:lpstr>انواع فایل ها</vt:lpstr>
      <vt:lpstr>دسترسی به ثبت های انفرادی:</vt:lpstr>
      <vt:lpstr>سازماندهی فایل</vt:lpstr>
      <vt:lpstr>سازماندهی فایل جستجو چند صفته در بحث سازماندهی فایل ها شرح داده شده که چگونه به کمک کد های اصلی فایل ها سازماندهی می شوند اما امکان دستیابی به مجموعه فایلها را که به وسیله کدهای فرعی ثبت نمی شوند را فراهم نمی کند، برای این کار سازمان فایل جستجوی چند صفته به کار گرفته می شود.   1) فایل پیوندی: هر ثبت یک فیلد اشاره گر دارد که در برگیرنده ثبت بعدی در فایل است و این اشاره گر ها کلیه ثبت های مربوط را به یکدیگر پیوند میدهند.  2)فایل های معکوس: فایل پیوندی از نشانگرهای ضبط شده در ثبت ها استفاده میکنند اما فایل معکوس از نشنانگر های ذخیره شده در یک شاخص استفاده میکنند. </vt:lpstr>
      <vt:lpstr>پردازش دادها  . متداول ترین فعالیت پردازش داده ها نگهداری داده ها است. </vt:lpstr>
      <vt:lpstr>PowerPoint Presentation</vt:lpstr>
      <vt:lpstr>PowerPoint Presentation</vt:lpstr>
      <vt:lpstr>پردازش دسته ای</vt:lpstr>
      <vt:lpstr>PowerPoint Presentation</vt:lpstr>
      <vt:lpstr>پردازش مستقیم،پردازش زمان واقعی داده ها</vt:lpstr>
      <vt:lpstr>PowerPoint Presentation</vt:lpstr>
      <vt:lpstr>اطلاعات ستاده</vt:lpstr>
      <vt:lpstr>پایان</vt:lpstr>
    </vt:vector>
  </TitlesOfParts>
  <Company>Win2Farsi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Solid Phase Microextraction/GC  (SPME/GC)</dc:title>
  <dc:creator>Dear User!</dc:creator>
  <cp:lastModifiedBy>aramis</cp:lastModifiedBy>
  <cp:revision>150</cp:revision>
  <dcterms:created xsi:type="dcterms:W3CDTF">2006-12-22T17:03:56Z</dcterms:created>
  <dcterms:modified xsi:type="dcterms:W3CDTF">2014-05-23T06:47:44Z</dcterms:modified>
</cp:coreProperties>
</file>