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0" r:id="rId1"/>
  </p:sldMasterIdLst>
  <p:notesMasterIdLst>
    <p:notesMasterId r:id="rId26"/>
  </p:notesMasterIdLst>
  <p:sldIdLst>
    <p:sldId id="28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77" r:id="rId22"/>
    <p:sldId id="278" r:id="rId23"/>
    <p:sldId id="279" r:id="rId24"/>
    <p:sldId id="283" r:id="rId25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446F4D-1BE8-468A-B96C-B76A6334533B}" type="datetimeFigureOut">
              <a:rPr lang="en-US" smtClean="0"/>
              <a:pPr/>
              <a:t>7/9/2014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24455A-B7A1-4C90-9D97-F1F98DA6B41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279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FCCF3-037D-4013-9AC9-FDA09E7A51C5}" type="datetimeFigureOut">
              <a:rPr lang="fa-IR" smtClean="0"/>
              <a:pPr/>
              <a:t>1435/09/12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D2746-E28A-461F-B2E9-DF1A326FF8F1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730117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FCCF3-037D-4013-9AC9-FDA09E7A51C5}" type="datetimeFigureOut">
              <a:rPr lang="fa-IR" smtClean="0"/>
              <a:pPr/>
              <a:t>1435/09/12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D2746-E28A-461F-B2E9-DF1A326FF8F1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356318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FCCF3-037D-4013-9AC9-FDA09E7A51C5}" type="datetimeFigureOut">
              <a:rPr lang="fa-IR" smtClean="0"/>
              <a:pPr/>
              <a:t>1435/09/12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D2746-E28A-461F-B2E9-DF1A326FF8F1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695259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FCCF3-037D-4013-9AC9-FDA09E7A51C5}" type="datetimeFigureOut">
              <a:rPr lang="fa-IR" smtClean="0"/>
              <a:pPr/>
              <a:t>1435/09/12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D2746-E28A-461F-B2E9-DF1A326FF8F1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38614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FCCF3-037D-4013-9AC9-FDA09E7A51C5}" type="datetimeFigureOut">
              <a:rPr lang="fa-IR" smtClean="0"/>
              <a:pPr/>
              <a:t>1435/09/12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D2746-E28A-461F-B2E9-DF1A326FF8F1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257024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FCCF3-037D-4013-9AC9-FDA09E7A51C5}" type="datetimeFigureOut">
              <a:rPr lang="fa-IR" smtClean="0"/>
              <a:pPr/>
              <a:t>1435/09/12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D2746-E28A-461F-B2E9-DF1A326FF8F1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14018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FCCF3-037D-4013-9AC9-FDA09E7A51C5}" type="datetimeFigureOut">
              <a:rPr lang="fa-IR" smtClean="0"/>
              <a:pPr/>
              <a:t>1435/09/12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D2746-E28A-461F-B2E9-DF1A326FF8F1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62791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FCCF3-037D-4013-9AC9-FDA09E7A51C5}" type="datetimeFigureOut">
              <a:rPr lang="fa-IR" smtClean="0"/>
              <a:pPr/>
              <a:t>1435/09/12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D2746-E28A-461F-B2E9-DF1A326FF8F1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088770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FCCF3-037D-4013-9AC9-FDA09E7A51C5}" type="datetimeFigureOut">
              <a:rPr lang="fa-IR" smtClean="0"/>
              <a:pPr/>
              <a:t>1435/09/12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D2746-E28A-461F-B2E9-DF1A326FF8F1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29292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FCCF3-037D-4013-9AC9-FDA09E7A51C5}" type="datetimeFigureOut">
              <a:rPr lang="fa-IR" smtClean="0"/>
              <a:pPr/>
              <a:t>1435/09/12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D2746-E28A-461F-B2E9-DF1A326FF8F1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34683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FCCF3-037D-4013-9AC9-FDA09E7A51C5}" type="datetimeFigureOut">
              <a:rPr lang="fa-IR" smtClean="0"/>
              <a:pPr/>
              <a:t>1435/09/12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D2746-E28A-461F-B2E9-DF1A326FF8F1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968927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9FCCF3-037D-4013-9AC9-FDA09E7A51C5}" type="datetimeFigureOut">
              <a:rPr lang="fa-IR" smtClean="0"/>
              <a:pPr/>
              <a:t>1435/09/12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7D2746-E28A-461F-B2E9-DF1A326FF8F1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54098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None/>
            </a:pPr>
            <a:r>
              <a:rPr lang="fa-IR" sz="1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بنام خدا</a:t>
            </a:r>
            <a:endParaRPr lang="fa-IR" sz="1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20493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1124744"/>
            <a:ext cx="820891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3600" b="1" dirty="0" smtClean="0">
                <a:solidFill>
                  <a:schemeClr val="accent3">
                    <a:lumMod val="50000"/>
                  </a:schemeClr>
                </a:solidFill>
              </a:rPr>
              <a:t>6-کنترلهای ذخیره سازی داده ها</a:t>
            </a:r>
          </a:p>
          <a:p>
            <a:pPr algn="justLow"/>
            <a:r>
              <a:rPr lang="fa-IR" sz="2400" dirty="0" smtClean="0"/>
              <a:t>اطلاعات منابعی است که مزایا و توان رقابتی یک شرکت را افزایش داده و باعث ماندگاری آن در صحنه تجارت می شود و باید از </a:t>
            </a:r>
            <a:r>
              <a:rPr lang="fa-IR" sz="2400" dirty="0" smtClean="0">
                <a:solidFill>
                  <a:srgbClr val="C00000"/>
                </a:solidFill>
              </a:rPr>
              <a:t>افشای غیر مجاز </a:t>
            </a:r>
            <a:r>
              <a:rPr lang="fa-IR" sz="2400" dirty="0" smtClean="0"/>
              <a:t>و </a:t>
            </a:r>
            <a:r>
              <a:rPr lang="fa-IR" sz="2400" dirty="0" smtClean="0">
                <a:solidFill>
                  <a:srgbClr val="C00000"/>
                </a:solidFill>
              </a:rPr>
              <a:t>یا ازبین رفتن</a:t>
            </a:r>
            <a:r>
              <a:rPr lang="fa-IR" sz="2400" dirty="0" smtClean="0"/>
              <a:t> آن جلوگیری شود.برای رسیدن به این هدف باید موارد زیرانجام شود</a:t>
            </a:r>
          </a:p>
          <a:p>
            <a:pPr algn="justLow"/>
            <a:endParaRPr lang="fa-IR" sz="2400" dirty="0" smtClean="0"/>
          </a:p>
          <a:p>
            <a:pPr algn="justLow"/>
            <a:r>
              <a:rPr lang="fa-IR" sz="2400" dirty="0" smtClean="0"/>
              <a:t>1-تعیین مقررات حفاظت از اطلاعات و نگهداری اطلاعات محرمانه </a:t>
            </a:r>
          </a:p>
          <a:p>
            <a:pPr algn="justLow"/>
            <a:r>
              <a:rPr lang="fa-IR" sz="2400" dirty="0" smtClean="0"/>
              <a:t>2-فعالیتهای حفاظت از اسناد و تعهد کارکنان برای محرمانه نگهداشتن اطلاعات</a:t>
            </a:r>
          </a:p>
          <a:p>
            <a:pPr algn="justLow"/>
            <a:r>
              <a:rPr lang="fa-IR" sz="2400" dirty="0" smtClean="0"/>
              <a:t>3-سرپرستی مناسب کتابخانه سیستم و حفاظت از آن در مقابل آتش سوزی </a:t>
            </a:r>
          </a:p>
          <a:p>
            <a:pPr algn="justLow"/>
            <a:r>
              <a:rPr lang="fa-IR" sz="2400" dirty="0" smtClean="0"/>
              <a:t>4-برچسب های فایل ها(برچسب داخلی و بیرونی)</a:t>
            </a:r>
          </a:p>
          <a:p>
            <a:pPr algn="justLow"/>
            <a:r>
              <a:rPr lang="fa-IR" sz="2400" dirty="0" smtClean="0"/>
              <a:t>5-مکانیسم های محافظت در مقابل نوشتن(کلیدهای خاموش\ روشن دیسکت ها)</a:t>
            </a:r>
          </a:p>
          <a:p>
            <a:pPr algn="justLow"/>
            <a:r>
              <a:rPr lang="en-US" sz="2400" dirty="0"/>
              <a:t/>
            </a:r>
            <a:br>
              <a:rPr lang="en-US" sz="2400" dirty="0"/>
            </a:br>
            <a:endParaRPr lang="fa-IR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081496"/>
      </p:ext>
    </p:extLst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552" y="1412776"/>
            <a:ext cx="8280920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7-کنترلهای انتقال داده ها</a:t>
            </a:r>
            <a:endParaRPr lang="en-US" sz="2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justLow"/>
            <a:r>
              <a:rPr lang="en-US" b="1" dirty="0"/>
              <a:t/>
            </a:r>
            <a:br>
              <a:rPr lang="en-US" b="1" dirty="0"/>
            </a:br>
            <a:r>
              <a:rPr lang="fa-IR" sz="2400" dirty="0" smtClean="0"/>
              <a:t>شرکتها برای کاهش خطر عدم موفقیت در انتقال اطلاعات باید بر </a:t>
            </a:r>
            <a:r>
              <a:rPr lang="fa-IR" sz="2400" dirty="0" smtClean="0">
                <a:solidFill>
                  <a:srgbClr val="C00000"/>
                </a:solidFill>
              </a:rPr>
              <a:t>شبکه</a:t>
            </a:r>
            <a:r>
              <a:rPr lang="fa-IR" sz="2400" dirty="0" smtClean="0"/>
              <a:t> </a:t>
            </a:r>
            <a:r>
              <a:rPr lang="fa-IR" sz="2400" dirty="0" smtClean="0">
                <a:solidFill>
                  <a:srgbClr val="C00000"/>
                </a:solidFill>
              </a:rPr>
              <a:t>اطلاعاتی</a:t>
            </a:r>
            <a:r>
              <a:rPr lang="fa-IR" sz="2400" dirty="0" smtClean="0"/>
              <a:t> خود نظارت کرده و نقاط ضعف آنرا شناسایی کند. </a:t>
            </a:r>
            <a:r>
              <a:rPr lang="fa-IR" sz="2400" dirty="0" smtClean="0">
                <a:solidFill>
                  <a:srgbClr val="C00000"/>
                </a:solidFill>
              </a:rPr>
              <a:t>فایلهای اصلی پشتیبان </a:t>
            </a:r>
            <a:r>
              <a:rPr lang="fa-IR" sz="2400" dirty="0" smtClean="0"/>
              <a:t>را نگهداری کرده  و شبکه اطلاعاتی را به نحوی طراحی کن که توانایی پردازش اطلاعات در </a:t>
            </a:r>
            <a:r>
              <a:rPr lang="fa-IR" sz="2400" dirty="0" smtClean="0">
                <a:solidFill>
                  <a:srgbClr val="C00000"/>
                </a:solidFill>
              </a:rPr>
              <a:t>اوج فعالیت شرکت </a:t>
            </a:r>
            <a:r>
              <a:rPr lang="fa-IR" sz="2400" dirty="0" smtClean="0"/>
              <a:t>را داشته باشد.</a:t>
            </a:r>
          </a:p>
          <a:p>
            <a:pPr algn="justLow"/>
            <a:r>
              <a:rPr lang="fa-IR" sz="2400" dirty="0" smtClean="0"/>
              <a:t>خطای انتقال اطلاعات با </a:t>
            </a:r>
            <a:r>
              <a:rPr lang="fa-IR" sz="2400" dirty="0" smtClean="0">
                <a:solidFill>
                  <a:srgbClr val="C00000"/>
                </a:solidFill>
              </a:rPr>
              <a:t>کد بندی داده ها و اطلاعات</a:t>
            </a:r>
            <a:r>
              <a:rPr lang="fa-IR" sz="2400" dirty="0" smtClean="0">
                <a:solidFill>
                  <a:schemeClr val="accent1">
                    <a:lumMod val="75000"/>
                  </a:schemeClr>
                </a:solidFill>
              </a:rPr>
              <a:t>،بازبینی عادی </a:t>
            </a:r>
            <a:r>
              <a:rPr lang="fa-IR" sz="2400" dirty="0" smtClean="0"/>
              <a:t>،</a:t>
            </a:r>
            <a:r>
              <a:rPr lang="fa-IR" sz="2400" dirty="0" smtClean="0">
                <a:solidFill>
                  <a:srgbClr val="C00000"/>
                </a:solidFill>
              </a:rPr>
              <a:t> کنترلهای توازن </a:t>
            </a:r>
            <a:r>
              <a:rPr lang="fa-IR" sz="2400" dirty="0" smtClean="0"/>
              <a:t>و</a:t>
            </a:r>
            <a:r>
              <a:rPr lang="fa-IR" sz="2400" dirty="0" smtClean="0">
                <a:solidFill>
                  <a:srgbClr val="C00000"/>
                </a:solidFill>
              </a:rPr>
              <a:t> </a:t>
            </a:r>
            <a:r>
              <a:rPr lang="fa-IR" sz="2400" dirty="0" smtClean="0">
                <a:solidFill>
                  <a:schemeClr val="accent1">
                    <a:lumMod val="75000"/>
                  </a:schemeClr>
                </a:solidFill>
              </a:rPr>
              <a:t>روشهای تایید پیام </a:t>
            </a:r>
            <a:r>
              <a:rPr lang="fa-IR" sz="2400" dirty="0" smtClean="0"/>
              <a:t>به حداقل ممکن کاهش می یابد.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881460794"/>
      </p:ext>
    </p:extLst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95883" y="692696"/>
            <a:ext cx="8208912" cy="5940088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algn="justLow"/>
            <a:r>
              <a:rPr lang="fa-IR" sz="3200" b="1" dirty="0" smtClean="0"/>
              <a:t>8-استانداردهای مستند سازی</a:t>
            </a:r>
          </a:p>
          <a:p>
            <a:pPr algn="justLow"/>
            <a:r>
              <a:rPr lang="en-US" sz="2400" dirty="0"/>
              <a:t/>
            </a:r>
            <a:br>
              <a:rPr lang="en-US" sz="2400" dirty="0"/>
            </a:br>
            <a:r>
              <a:rPr lang="fa-IR" sz="2400" dirty="0" smtClean="0"/>
              <a:t>مستند سازی مناسب موجب تسهیل ارتباطات شده و بررسی منظم پیشرفت پروژه را طی مراحل طراحی و توسعه سیستم ممکن می سازد.</a:t>
            </a:r>
          </a:p>
          <a:p>
            <a:pPr algn="justLow"/>
            <a:r>
              <a:rPr lang="fa-IR" sz="2800" dirty="0" smtClean="0">
                <a:solidFill>
                  <a:srgbClr val="C00000"/>
                </a:solidFill>
              </a:rPr>
              <a:t>مستند سازی به سه طبقه تقسیم می شود:</a:t>
            </a:r>
          </a:p>
          <a:p>
            <a:pPr algn="justLow"/>
            <a:r>
              <a:rPr lang="fa-IR" sz="2800" dirty="0" smtClean="0">
                <a:solidFill>
                  <a:schemeClr val="accent1">
                    <a:lumMod val="75000"/>
                  </a:schemeClr>
                </a:solidFill>
              </a:rPr>
              <a:t>1-مستند سازی اداری</a:t>
            </a:r>
            <a:r>
              <a:rPr lang="fa-IR" sz="2400" dirty="0" smtClean="0">
                <a:solidFill>
                  <a:schemeClr val="accent1">
                    <a:lumMod val="75000"/>
                  </a:schemeClr>
                </a:solidFill>
              </a:rPr>
              <a:t>:</a:t>
            </a:r>
            <a:r>
              <a:rPr lang="fa-IR" sz="2400" dirty="0" smtClean="0"/>
              <a:t> استانداردها و روشهای پردازش داده ها،تجزیه و تحلیل،برنامه نویسی،ذخیره سازی داده ها و مدیریت فایلها را توصیف می کند.</a:t>
            </a:r>
          </a:p>
          <a:p>
            <a:pPr algn="justLow"/>
            <a:r>
              <a:rPr lang="fa-IR" sz="2800" dirty="0" smtClean="0">
                <a:solidFill>
                  <a:schemeClr val="accent1">
                    <a:lumMod val="75000"/>
                  </a:schemeClr>
                </a:solidFill>
              </a:rPr>
              <a:t>2-مستند سازی سیستمها: </a:t>
            </a:r>
            <a:r>
              <a:rPr lang="fa-IR" sz="2400" dirty="0" smtClean="0"/>
              <a:t>شامل نمودار گردش عملیات و فهرست برنامه ها بوده و داده های ورودی،مراحل پردازش داده ها،ستاده ها و روشهای مدیریت و رفع اشتباهات را نشان می دهد.</a:t>
            </a:r>
          </a:p>
          <a:p>
            <a:pPr algn="justLow"/>
            <a:r>
              <a:rPr lang="fa-IR" sz="2400" dirty="0" smtClean="0">
                <a:solidFill>
                  <a:schemeClr val="accent1">
                    <a:lumMod val="75000"/>
                  </a:schemeClr>
                </a:solidFill>
              </a:rPr>
              <a:t>3-مستند سازی عملیاتی:</a:t>
            </a:r>
            <a:r>
              <a:rPr lang="fa-IR" sz="2400" dirty="0" smtClean="0"/>
              <a:t>تنظیم و پیکربندی مناسب تجهیزات،برنامه ها،فایل ها،تدوین و اجرای روشها و رویه ها و اقدامات اصلاحی برای رفع توقف برنامه ها را توصیف می کند.</a:t>
            </a:r>
          </a:p>
          <a:p>
            <a:pPr algn="justLow"/>
            <a:r>
              <a:rPr lang="en-US" sz="2400" dirty="0"/>
              <a:t/>
            </a:r>
            <a:br>
              <a:rPr lang="en-US" sz="2400" dirty="0"/>
            </a:br>
            <a:r>
              <a:rPr lang="fa-IR" sz="2400" dirty="0" smtClean="0"/>
              <a:t> </a:t>
            </a:r>
            <a:endParaRPr lang="fa-IR" sz="2400" dirty="0"/>
          </a:p>
        </p:txBody>
      </p:sp>
    </p:spTree>
    <p:extLst>
      <p:ext uri="{BB962C8B-B14F-4D97-AF65-F5344CB8AC3E}">
        <p14:creationId xmlns:p14="http://schemas.microsoft.com/office/powerpoint/2010/main" val="3189661911"/>
      </p:ext>
    </p:extLst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1124744"/>
            <a:ext cx="8280920" cy="5078313"/>
          </a:xfrm>
          <a:prstGeom prst="rect">
            <a:avLst/>
          </a:prstGeom>
        </p:spPr>
        <p:txBody>
          <a:bodyPr wrap="square" lIns="91440" tIns="0" rIns="0" bIns="0" spcCol="91440" anchor="t">
            <a:spAutoFit/>
          </a:bodyPr>
          <a:lstStyle/>
          <a:p>
            <a:pPr algn="justLow"/>
            <a:r>
              <a:rPr lang="fa-IR" sz="2400" b="1" dirty="0" smtClean="0">
                <a:solidFill>
                  <a:schemeClr val="accent3">
                    <a:lumMod val="50000"/>
                  </a:schemeClr>
                </a:solidFill>
              </a:rPr>
              <a:t>9-حداقل کردن زمان توقف سیستم اطلاعاتی حسابداری: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fa-IR" sz="2400" dirty="0" smtClean="0"/>
              <a:t>اگرمشکلات سخت افزاری و نرم افزاری موجب خرابی و توقف سیستم اطلاعاتی شود امکان تحمیل خسارت مالی به شرکت وجود دارد. </a:t>
            </a:r>
            <a:endParaRPr lang="en-US" sz="2400" dirty="0" smtClean="0"/>
          </a:p>
          <a:p>
            <a:pPr algn="justLow"/>
            <a:endParaRPr lang="fa-IR" sz="2400" dirty="0" smtClean="0">
              <a:solidFill>
                <a:srgbClr val="FFFF00"/>
              </a:solidFill>
            </a:endParaRPr>
          </a:p>
          <a:p>
            <a:pPr algn="justLow"/>
            <a:r>
              <a:rPr lang="fa-IR" sz="2400" dirty="0" smtClean="0">
                <a:solidFill>
                  <a:srgbClr val="FFFF00"/>
                </a:solidFill>
              </a:rPr>
              <a:t>روشهای حداقل کردن زمان خرابی و توقف سیستم  شامل موارد زیر می باشد:</a:t>
            </a:r>
            <a:endParaRPr lang="en-US" sz="2400" dirty="0" smtClean="0">
              <a:solidFill>
                <a:srgbClr val="FFFF00"/>
              </a:solidFill>
            </a:endParaRPr>
          </a:p>
          <a:p>
            <a:pPr algn="justLow"/>
            <a:endParaRPr lang="fa-IR" sz="2400" dirty="0" smtClean="0">
              <a:solidFill>
                <a:srgbClr val="C00000"/>
              </a:solidFill>
            </a:endParaRPr>
          </a:p>
          <a:p>
            <a:pPr algn="justLow"/>
            <a:r>
              <a:rPr lang="fa-IR" sz="2400" dirty="0" smtClean="0">
                <a:solidFill>
                  <a:schemeClr val="accent1">
                    <a:lumMod val="75000"/>
                  </a:schemeClr>
                </a:solidFill>
              </a:rPr>
              <a:t>1-اقدامات پیشگیرانه :</a:t>
            </a:r>
            <a:r>
              <a:rPr lang="fa-IR" sz="2400" dirty="0" smtClean="0"/>
              <a:t>شامل آزمونهای منظم عناصر سیستم و جایگزین کردن اجزای ضعیف و آسیب دیده سیستم می باشد.</a:t>
            </a:r>
          </a:p>
          <a:p>
            <a:pPr algn="justLow"/>
            <a:r>
              <a:rPr lang="fa-IR" sz="2400" dirty="0" smtClean="0">
                <a:solidFill>
                  <a:schemeClr val="accent1">
                    <a:lumMod val="75000"/>
                  </a:schemeClr>
                </a:solidFill>
              </a:rPr>
              <a:t>2-سیستم تغذیه وقفه ناپذیر: </a:t>
            </a:r>
            <a:r>
              <a:rPr lang="fa-IR" sz="2400" dirty="0" smtClean="0"/>
              <a:t>یک تامین کننده کمکی برقی است تا نوسانات برق اطلاعات موجود در رایانه را ازبین نبرد.</a:t>
            </a:r>
          </a:p>
          <a:p>
            <a:pPr algn="justLow"/>
            <a:r>
              <a:rPr lang="fa-IR" sz="2400" dirty="0" smtClean="0">
                <a:solidFill>
                  <a:schemeClr val="accent1">
                    <a:lumMod val="75000"/>
                  </a:schemeClr>
                </a:solidFill>
              </a:rPr>
              <a:t>3-روش تحمل خرابی: </a:t>
            </a:r>
            <a:r>
              <a:rPr lang="fa-IR" sz="2400" dirty="0" smtClean="0"/>
              <a:t>وقتی که عناصر سیستم دچار خرابی می شوند توانایی ادامه عملیات را دارد .این روش با استفاده از عناصر اضافی مانع از توقف عملیات سیستم می شود.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77585252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11560" y="836712"/>
            <a:ext cx="8208912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800" b="1" dirty="0" smtClean="0"/>
              <a:t>10-طرحهای بازیابی خرابی سیستم</a:t>
            </a:r>
          </a:p>
          <a:p>
            <a:pPr algn="justLow"/>
            <a:r>
              <a:rPr lang="en-US" dirty="0"/>
              <a:t/>
            </a:r>
            <a:br>
              <a:rPr lang="en-US" dirty="0"/>
            </a:br>
            <a:r>
              <a:rPr lang="fa-IR" sz="2800" dirty="0" smtClean="0">
                <a:solidFill>
                  <a:srgbClr val="C00000"/>
                </a:solidFill>
              </a:rPr>
              <a:t>اهداف:</a:t>
            </a:r>
          </a:p>
          <a:p>
            <a:pPr algn="justLow"/>
            <a:r>
              <a:rPr lang="fa-IR" sz="2400" dirty="0" smtClean="0"/>
              <a:t>1-حداقل کردن میزان اختلال،خرابی و زیان سیستم</a:t>
            </a:r>
          </a:p>
          <a:p>
            <a:pPr algn="justLow"/>
            <a:r>
              <a:rPr lang="fa-IR" sz="2400" dirty="0" smtClean="0"/>
              <a:t>2-ایجاد موقت ابزارهای مختلف پردازش اطلاعات</a:t>
            </a:r>
          </a:p>
          <a:p>
            <a:pPr algn="justLow"/>
            <a:r>
              <a:rPr lang="fa-IR" sz="2400" dirty="0" smtClean="0"/>
              <a:t>3-بازیابی عملیات عادی در زودترین زمان ممکن</a:t>
            </a:r>
          </a:p>
          <a:p>
            <a:pPr algn="justLow"/>
            <a:r>
              <a:rPr lang="fa-IR" sz="2400" dirty="0" smtClean="0"/>
              <a:t>4-آموزش و آشنایی نیروی انسانی با فعالیتهای اضطراری</a:t>
            </a:r>
          </a:p>
          <a:p>
            <a:pPr algn="justLow"/>
            <a:endParaRPr lang="fa-IR" sz="2400" dirty="0" smtClean="0"/>
          </a:p>
          <a:p>
            <a:pPr algn="justLow"/>
            <a:r>
              <a:rPr lang="fa-IR" sz="2400" dirty="0" smtClean="0">
                <a:solidFill>
                  <a:schemeClr val="accent1">
                    <a:lumMod val="75000"/>
                  </a:schemeClr>
                </a:solidFill>
              </a:rPr>
              <a:t>*یک طرح مناسب و منطقی بازیابی خرابی سیستم باید حاوی عناصر زیر باشد.</a:t>
            </a:r>
          </a:p>
          <a:p>
            <a:pPr algn="justLow"/>
            <a:r>
              <a:rPr lang="fa-IR" sz="2400" dirty="0" smtClean="0"/>
              <a:t>1-اولویتهای فرایند                          2-فایلهای پشتیبان برنامه ها و اطلاعات</a:t>
            </a:r>
          </a:p>
          <a:p>
            <a:pPr algn="justLow"/>
            <a:r>
              <a:rPr lang="fa-IR" sz="2400" dirty="0" smtClean="0"/>
              <a:t>3-مسئولیتهای ویژه                         3-تکمیل مستند سازی</a:t>
            </a:r>
          </a:p>
          <a:p>
            <a:pPr algn="justLow"/>
            <a:r>
              <a:rPr lang="fa-IR" sz="2400" dirty="0" smtClean="0"/>
              <a:t>5-ایجاد امکانات ارتباطات از راه دور و رایانه پشتیبان </a:t>
            </a:r>
          </a:p>
          <a:p>
            <a:pPr algn="justLow"/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68147464"/>
      </p:ext>
    </p:extLst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552" y="980728"/>
            <a:ext cx="8280920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fa-IR" sz="2400" b="1" dirty="0" smtClean="0"/>
              <a:t>11-محا فظت از رایانه های شخصی و شبکه های سرویس دهنده/سرویس گیرنده</a:t>
            </a:r>
          </a:p>
          <a:p>
            <a:pPr algn="justLow"/>
            <a:r>
              <a:rPr lang="en-US" dirty="0"/>
              <a:t/>
            </a:r>
            <a:br>
              <a:rPr lang="en-US" dirty="0"/>
            </a:br>
            <a:r>
              <a:rPr lang="fa-IR" sz="2800" dirty="0" smtClean="0">
                <a:solidFill>
                  <a:srgbClr val="C00000"/>
                </a:solidFill>
              </a:rPr>
              <a:t>تهدیدها:</a:t>
            </a:r>
          </a:p>
          <a:p>
            <a:pPr algn="justLow"/>
            <a:endParaRPr lang="fa-IR" sz="2800" dirty="0" smtClean="0">
              <a:solidFill>
                <a:srgbClr val="C00000"/>
              </a:solidFill>
            </a:endParaRPr>
          </a:p>
          <a:p>
            <a:pPr algn="justLow"/>
            <a:r>
              <a:rPr lang="fa-IR" sz="2400" dirty="0" smtClean="0"/>
              <a:t>1-رایانه های شخصی در همه جا وجود دارند وکاربران آن از اهمیت موارد امنیتی و کنترلی آگاهی کمتر دارند.</a:t>
            </a:r>
          </a:p>
          <a:p>
            <a:pPr algn="justLow"/>
            <a:r>
              <a:rPr lang="fa-IR" sz="2400" dirty="0" smtClean="0"/>
              <a:t>2-اکثریت افراد با عملیات رایانه های شخصی آشنا بوده و مهارت کافی دارند.</a:t>
            </a:r>
          </a:p>
          <a:p>
            <a:pPr algn="justLow"/>
            <a:r>
              <a:rPr lang="fa-IR" sz="2400" dirty="0" smtClean="0"/>
              <a:t>3-تفکیک مناسب وظایف بسیار مشکل است چون رایانه های شخصی در دفتر کاربران قرار دارد</a:t>
            </a:r>
          </a:p>
          <a:p>
            <a:pPr algn="justLow"/>
            <a:r>
              <a:rPr lang="fa-IR" sz="2400" dirty="0" smtClean="0"/>
              <a:t>4-شبکه های رایانه ای به وسیله مودم ها،مبادله الکترونیکی داده و سایر سیستمهای ارتباط از راه دور ،قابل دسترسی هستند.</a:t>
            </a:r>
          </a:p>
          <a:p>
            <a:pPr algn="justLow"/>
            <a:r>
              <a:rPr lang="fa-IR" sz="2400" dirty="0" smtClean="0"/>
              <a:t>5-رایانه های شخصی  قابل حمل بوده و سرقت،مفقود شدن یا جا به جایی اطلاعات درون یک رایانه شخصی اسان می باشد</a:t>
            </a:r>
          </a:p>
        </p:txBody>
      </p:sp>
    </p:spTree>
    <p:extLst>
      <p:ext uri="{BB962C8B-B14F-4D97-AF65-F5344CB8AC3E}">
        <p14:creationId xmlns:p14="http://schemas.microsoft.com/office/powerpoint/2010/main" val="1779402694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764704"/>
            <a:ext cx="8208912" cy="572464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Low"/>
            <a:r>
              <a:rPr lang="fa-IR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موارد کنترلی رایانه های شخصی:</a:t>
            </a:r>
          </a:p>
          <a:p>
            <a:pPr algn="justLow"/>
            <a:endParaRPr lang="fa-IR" sz="36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justLow"/>
            <a:r>
              <a:rPr lang="fa-IR" sz="2400" dirty="0" smtClean="0">
                <a:ln>
                  <a:solidFill>
                    <a:schemeClr val="tx1"/>
                  </a:solidFill>
                </a:ln>
              </a:rPr>
              <a:t>1-شناسایی تعداد رایانه ها و موارد استفاده از آنها</a:t>
            </a:r>
          </a:p>
          <a:p>
            <a:pPr algn="justLow"/>
            <a:r>
              <a:rPr lang="fa-IR" sz="2400" dirty="0" smtClean="0">
                <a:ln>
                  <a:solidFill>
                    <a:schemeClr val="tx1"/>
                  </a:solidFill>
                </a:ln>
              </a:rPr>
              <a:t>2-تدوین کنترلهای امنیتی در مقابل خطرات و خرابیها</a:t>
            </a:r>
          </a:p>
          <a:p>
            <a:pPr algn="justLow"/>
            <a:r>
              <a:rPr lang="fa-IR" sz="2400" dirty="0" smtClean="0">
                <a:ln>
                  <a:solidFill>
                    <a:schemeClr val="tx1"/>
                  </a:solidFill>
                </a:ln>
              </a:rPr>
              <a:t>3-آموزش کنترلهای رایانه ای شخصی به کاربران</a:t>
            </a:r>
          </a:p>
          <a:p>
            <a:pPr algn="justLow"/>
            <a:r>
              <a:rPr lang="fa-IR" sz="2400" dirty="0" smtClean="0">
                <a:ln>
                  <a:solidFill>
                    <a:schemeClr val="tx1"/>
                  </a:solidFill>
                </a:ln>
              </a:rPr>
              <a:t>4-دیسک گردانهای قفل دار و برچسب های غیر قابل تغییر</a:t>
            </a:r>
          </a:p>
          <a:p>
            <a:pPr algn="justLow"/>
            <a:r>
              <a:rPr lang="fa-IR" sz="2400" dirty="0" smtClean="0">
                <a:ln>
                  <a:solidFill>
                    <a:schemeClr val="tx1"/>
                  </a:solidFill>
                </a:ln>
              </a:rPr>
              <a:t>5-منع نصب نرم افزارهای شخصی بر روی رایانه های شرکت </a:t>
            </a:r>
          </a:p>
          <a:p>
            <a:pPr algn="justLow"/>
            <a:r>
              <a:rPr lang="fa-IR" sz="2400" dirty="0" smtClean="0">
                <a:ln>
                  <a:solidFill>
                    <a:schemeClr val="tx1"/>
                  </a:solidFill>
                </a:ln>
              </a:rPr>
              <a:t>6-منع نسخه برداری از نرم افزارهای شرکت</a:t>
            </a:r>
          </a:p>
          <a:p>
            <a:pPr algn="justLow"/>
            <a:r>
              <a:rPr lang="fa-IR" sz="2400" dirty="0" smtClean="0">
                <a:ln>
                  <a:solidFill>
                    <a:schemeClr val="tx1"/>
                  </a:solidFill>
                </a:ln>
              </a:rPr>
              <a:t>7-نگهداری اطلاعات حساس و محرمانه در محیط های امن</a:t>
            </a:r>
          </a:p>
          <a:p>
            <a:pPr algn="justLow"/>
            <a:r>
              <a:rPr lang="fa-IR" sz="2400" dirty="0" smtClean="0">
                <a:ln>
                  <a:solidFill>
                    <a:schemeClr val="tx1"/>
                  </a:solidFill>
                </a:ln>
              </a:rPr>
              <a:t>8-استفاده از متخصصان برای کشف راههای نفوذ به سیستم شبکه</a:t>
            </a:r>
          </a:p>
          <a:p>
            <a:pPr algn="justLow"/>
            <a:r>
              <a:rPr lang="fa-IR" sz="2400" dirty="0" smtClean="0">
                <a:ln>
                  <a:solidFill>
                    <a:schemeClr val="tx1"/>
                  </a:solidFill>
                </a:ln>
              </a:rPr>
              <a:t>9-راه اندازی رایانه های شخصی در یک سیستم امن</a:t>
            </a:r>
          </a:p>
          <a:p>
            <a:pPr algn="justLow"/>
            <a:r>
              <a:rPr lang="fa-IR" sz="2400" dirty="0" smtClean="0">
                <a:ln>
                  <a:solidFill>
                    <a:schemeClr val="tx1"/>
                  </a:solidFill>
                </a:ln>
              </a:rPr>
              <a:t>10-ثبت و حسابرسی تخلف و رخنه های امنیتی در شبکه</a:t>
            </a:r>
            <a:endParaRPr lang="fa-IR" sz="2400" dirty="0">
              <a:ln>
                <a:solidFill>
                  <a:schemeClr val="tx1"/>
                </a:solidFill>
              </a:ln>
            </a:endParaRPr>
          </a:p>
          <a:p>
            <a:pPr algn="justLow"/>
            <a:r>
              <a:rPr lang="en-US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en-US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en-US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en-US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fa-IR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610384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00034" y="620688"/>
            <a:ext cx="828092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12-کنترلهای اینترنتی</a:t>
            </a:r>
          </a:p>
          <a:p>
            <a:r>
              <a:rPr lang="en-US" dirty="0"/>
              <a:t/>
            </a:r>
            <a:br>
              <a:rPr lang="en-US" dirty="0"/>
            </a:br>
            <a:r>
              <a:rPr lang="fa-IR" sz="2400" dirty="0" smtClean="0"/>
              <a:t>دلایل احتیاطهای لازم  زمان انجام فعالیتهای تجاری از طریق اینترنت :</a:t>
            </a:r>
          </a:p>
          <a:p>
            <a:endParaRPr lang="fa-IR" sz="2400" dirty="0" smtClean="0"/>
          </a:p>
          <a:p>
            <a:r>
              <a:rPr lang="fa-IR" sz="2000" dirty="0" smtClean="0"/>
              <a:t>1-پیچیدگی و گستردگی اینترنت</a:t>
            </a:r>
          </a:p>
          <a:p>
            <a:r>
              <a:rPr lang="fa-IR" sz="2000" dirty="0" smtClean="0"/>
              <a:t>2-تغییر پذیری سریع کیفیت،کامل بودن و تداوم محصولات و خدمات شبکه</a:t>
            </a:r>
          </a:p>
          <a:p>
            <a:r>
              <a:rPr lang="fa-IR" sz="2000" dirty="0" smtClean="0"/>
              <a:t>3-قبل از اینکه یک پیام اینترنتی در مقصد آن دریافت شوداز بین 6تا10رایانه عبور می کند</a:t>
            </a:r>
          </a:p>
          <a:p>
            <a:r>
              <a:rPr lang="fa-IR" sz="2000" dirty="0" smtClean="0"/>
              <a:t>4- بسیاری از وب سایتها دارای نقصهای امنیتی هستند و رخنه </a:t>
            </a:r>
            <a:r>
              <a:rPr lang="fa-IR" sz="2000" dirty="0"/>
              <a:t>گران به اینترنت حمله می </a:t>
            </a:r>
            <a:r>
              <a:rPr lang="fa-IR" sz="2000" dirty="0" smtClean="0"/>
              <a:t>کنند</a:t>
            </a:r>
          </a:p>
          <a:p>
            <a:endParaRPr lang="fa-IR" sz="2000" dirty="0" smtClean="0"/>
          </a:p>
          <a:p>
            <a:r>
              <a:rPr lang="fa-IR" sz="2800" dirty="0" smtClean="0">
                <a:solidFill>
                  <a:srgbClr val="C00000"/>
                </a:solidFill>
              </a:rPr>
              <a:t>کنترلهای موثر برای ایمن سازی فعالیتهای اینترنتی:</a:t>
            </a:r>
          </a:p>
          <a:p>
            <a:endParaRPr lang="fa-IR" sz="2400" dirty="0" smtClean="0"/>
          </a:p>
          <a:p>
            <a:r>
              <a:rPr lang="fa-IR" sz="2400" dirty="0" smtClean="0"/>
              <a:t>1- کلمه عبور 2-کدبندی 3-بازبینی مسیر دهی 4-نرم افزارهای کشف ویروس     5-دیوار آتش 6-تونل سازی 7-بسته الکترونیکی 8-منع پرسنل از دسترسی به اینترنت 9-طراحی سرویس دهنده اینترنتی غیر مرتبط با سایر رایانه های شرکت</a:t>
            </a:r>
          </a:p>
          <a:p>
            <a:r>
              <a:rPr lang="en-US" sz="2400" dirty="0"/>
              <a:t/>
            </a:r>
            <a:br>
              <a:rPr lang="en-US" sz="2400" dirty="0"/>
            </a:b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181969894"/>
      </p:ext>
    </p:extLst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8107" y="908720"/>
            <a:ext cx="820891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fa-IR" sz="3200" b="1" dirty="0" smtClean="0">
                <a:solidFill>
                  <a:schemeClr val="accent4">
                    <a:lumMod val="75000"/>
                  </a:schemeClr>
                </a:solidFill>
              </a:rPr>
              <a:t>کنترلهای کاربردی</a:t>
            </a:r>
            <a:endParaRPr lang="fa-IR" sz="32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justLow"/>
            <a:r>
              <a:rPr lang="en-US" dirty="0"/>
              <a:t/>
            </a:r>
            <a:br>
              <a:rPr lang="en-US" dirty="0"/>
            </a:br>
            <a:r>
              <a:rPr lang="fa-IR" sz="2400" dirty="0" smtClean="0"/>
              <a:t>هدف اصلی کنترلهای کاربردی حصول اطمینان از </a:t>
            </a:r>
            <a:r>
              <a:rPr lang="fa-IR" sz="2400" dirty="0" smtClean="0">
                <a:solidFill>
                  <a:srgbClr val="C00000"/>
                </a:solidFill>
              </a:rPr>
              <a:t>صحت</a:t>
            </a:r>
            <a:r>
              <a:rPr lang="fa-IR" sz="2400" dirty="0" smtClean="0"/>
              <a:t> و </a:t>
            </a:r>
            <a:r>
              <a:rPr lang="fa-IR" sz="2400" dirty="0" smtClean="0">
                <a:solidFill>
                  <a:srgbClr val="C00000"/>
                </a:solidFill>
              </a:rPr>
              <a:t>دقت داده های ورودی</a:t>
            </a:r>
            <a:r>
              <a:rPr lang="fa-IR" sz="2400" dirty="0" smtClean="0"/>
              <a:t>،</a:t>
            </a:r>
            <a:r>
              <a:rPr lang="fa-IR" sz="2400" dirty="0" smtClean="0">
                <a:solidFill>
                  <a:srgbClr val="C00000"/>
                </a:solidFill>
              </a:rPr>
              <a:t>فایلها</a:t>
            </a:r>
            <a:r>
              <a:rPr lang="fa-IR" sz="2400" dirty="0" smtClean="0"/>
              <a:t>،</a:t>
            </a:r>
            <a:r>
              <a:rPr lang="fa-IR" sz="2400" dirty="0" smtClean="0">
                <a:solidFill>
                  <a:srgbClr val="C00000"/>
                </a:solidFill>
              </a:rPr>
              <a:t>برنامه ها </a:t>
            </a:r>
            <a:r>
              <a:rPr lang="fa-IR" sz="2400" dirty="0" smtClean="0"/>
              <a:t>و </a:t>
            </a:r>
            <a:r>
              <a:rPr lang="fa-IR" sz="2400" dirty="0" smtClean="0">
                <a:solidFill>
                  <a:srgbClr val="C00000"/>
                </a:solidFill>
              </a:rPr>
              <a:t>ستاده های  معینی </a:t>
            </a:r>
            <a:r>
              <a:rPr lang="fa-IR" sz="2400" dirty="0" smtClean="0"/>
              <a:t>است.</a:t>
            </a:r>
          </a:p>
          <a:p>
            <a:pPr algn="justLow"/>
            <a:r>
              <a:rPr lang="fa-IR" sz="2400" dirty="0" smtClean="0"/>
              <a:t>اگر کنترلهای کاربردی </a:t>
            </a:r>
            <a:r>
              <a:rPr lang="fa-IR" sz="2400" dirty="0" smtClean="0">
                <a:solidFill>
                  <a:srgbClr val="C00000"/>
                </a:solidFill>
              </a:rPr>
              <a:t>ضعیف</a:t>
            </a:r>
            <a:r>
              <a:rPr lang="fa-IR" sz="2400" dirty="0" smtClean="0"/>
              <a:t> باشند،ستاده های سیستم اطلاعاتی حسابداری حاوی خطا و اشتباه خواهند بودو منجر به </a:t>
            </a:r>
            <a:r>
              <a:rPr lang="fa-IR" sz="2400" dirty="0" smtClean="0">
                <a:solidFill>
                  <a:srgbClr val="C00000"/>
                </a:solidFill>
              </a:rPr>
              <a:t>تصمیم گیری اشتباه مدیریت </a:t>
            </a:r>
            <a:r>
              <a:rPr lang="fa-IR" sz="2400" dirty="0" smtClean="0"/>
              <a:t>می شود و بر روابط شرکت با فروشندگان و مشتریان و سایر اشخاص برون سازمانی </a:t>
            </a:r>
            <a:r>
              <a:rPr lang="fa-IR" sz="2400" dirty="0" smtClean="0">
                <a:solidFill>
                  <a:srgbClr val="C00000"/>
                </a:solidFill>
              </a:rPr>
              <a:t>تاثیر منفی  </a:t>
            </a:r>
            <a:r>
              <a:rPr lang="fa-IR" sz="2400" dirty="0" smtClean="0"/>
              <a:t>می گذارد.</a:t>
            </a:r>
          </a:p>
          <a:p>
            <a:pPr algn="justLow"/>
            <a:r>
              <a:rPr lang="fa-IR" sz="2400" dirty="0" smtClean="0"/>
              <a:t>در این بخش</a:t>
            </a:r>
            <a:r>
              <a:rPr lang="fa-IR" sz="2400" dirty="0" smtClean="0">
                <a:solidFill>
                  <a:srgbClr val="C00000"/>
                </a:solidFill>
              </a:rPr>
              <a:t> پنج </a:t>
            </a:r>
            <a:r>
              <a:rPr lang="fa-IR" sz="2400" dirty="0" smtClean="0"/>
              <a:t>گروه از کنترلهای کاربردی مورد بحث قرار می گیرد</a:t>
            </a:r>
          </a:p>
          <a:p>
            <a:pPr algn="justLow"/>
            <a:endParaRPr lang="fa-IR" sz="2400" dirty="0" smtClean="0"/>
          </a:p>
          <a:p>
            <a:pPr algn="justLow"/>
            <a:r>
              <a:rPr lang="en-US" sz="2400" dirty="0"/>
              <a:t/>
            </a:r>
            <a:br>
              <a:rPr lang="en-US" sz="2400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369213562"/>
      </p:ext>
    </p:extLst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83568" y="404664"/>
            <a:ext cx="8064896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fa-IR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1-کنترلهای داده های اولیه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:</a:t>
            </a:r>
            <a:endParaRPr lang="fa-IR" sz="2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justLow"/>
            <a:r>
              <a:rPr lang="fa-IR" sz="2400" dirty="0" smtClean="0"/>
              <a:t>برای اطمینان از صحت، اعتبار و کامل بودن داده های ورودی یک شرکت کنترلهای زیر باید انجام شود.</a:t>
            </a:r>
          </a:p>
          <a:p>
            <a:pPr algn="justLow"/>
            <a:endParaRPr lang="fa-IR" sz="2400" dirty="0" smtClean="0"/>
          </a:p>
          <a:p>
            <a:pPr algn="justLow"/>
            <a:r>
              <a:rPr lang="fa-IR" sz="2400" dirty="0" smtClean="0">
                <a:solidFill>
                  <a:schemeClr val="accent6">
                    <a:lumMod val="50000"/>
                  </a:schemeClr>
                </a:solidFill>
              </a:rPr>
              <a:t>1-بازبینی کد: </a:t>
            </a:r>
            <a:r>
              <a:rPr lang="fa-IR" sz="2000" dirty="0" smtClean="0"/>
              <a:t>وارد کردن اطلاعات اضافی کارمندبه رایانه و مقایسه دو دسته اطلاعات </a:t>
            </a:r>
          </a:p>
          <a:p>
            <a:pPr algn="justLow"/>
            <a:r>
              <a:rPr lang="fa-IR" sz="2400" dirty="0" smtClean="0">
                <a:solidFill>
                  <a:schemeClr val="accent6">
                    <a:lumMod val="50000"/>
                  </a:schemeClr>
                </a:solidFill>
              </a:rPr>
              <a:t>2-بازبینی رقم کنترلی:</a:t>
            </a:r>
            <a:r>
              <a:rPr lang="fa-IR" sz="20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fa-IR" sz="2000" dirty="0" smtClean="0"/>
              <a:t>شماره شناسایی مجاز(مانند یک شماره حساب)</a:t>
            </a:r>
          </a:p>
          <a:p>
            <a:pPr algn="justLow"/>
            <a:r>
              <a:rPr lang="fa-IR" sz="2400" dirty="0" smtClean="0">
                <a:solidFill>
                  <a:schemeClr val="accent6">
                    <a:lumMod val="50000"/>
                  </a:schemeClr>
                </a:solidFill>
              </a:rPr>
              <a:t>3-آزمون توالی فرمهای از پیش شماره گذاری شده: </a:t>
            </a:r>
            <a:r>
              <a:rPr lang="fa-IR" sz="2000" dirty="0" smtClean="0"/>
              <a:t>فرمهای مفقود شده وتکراری را گزارش می دهد</a:t>
            </a:r>
          </a:p>
          <a:p>
            <a:pPr algn="justLow"/>
            <a:r>
              <a:rPr lang="fa-IR" sz="2400" dirty="0" smtClean="0">
                <a:solidFill>
                  <a:schemeClr val="accent6">
                    <a:lumMod val="50000"/>
                  </a:schemeClr>
                </a:solidFill>
              </a:rPr>
              <a:t>4-اسناد برگشتی</a:t>
            </a:r>
          </a:p>
          <a:p>
            <a:pPr algn="justLow"/>
            <a:r>
              <a:rPr lang="fa-IR" sz="2400" dirty="0" smtClean="0">
                <a:solidFill>
                  <a:schemeClr val="accent6">
                    <a:lumMod val="50000"/>
                  </a:schemeClr>
                </a:solidFill>
              </a:rPr>
              <a:t>5-بررسی مناسب بودن و صحیح بودن مجوزها</a:t>
            </a:r>
          </a:p>
          <a:p>
            <a:pPr algn="justLow"/>
            <a:r>
              <a:rPr lang="fa-IR" sz="2400" dirty="0" smtClean="0">
                <a:solidFill>
                  <a:schemeClr val="accent6">
                    <a:lumMod val="50000"/>
                  </a:schemeClr>
                </a:solidFill>
              </a:rPr>
              <a:t>6-باطل کردن اسناد: </a:t>
            </a:r>
            <a:r>
              <a:rPr lang="fa-IR" sz="2000" dirty="0" smtClean="0"/>
              <a:t>به نحوی که آگاهانه  یا نا آگاهانه دوباره وارد سیستم نشود.</a:t>
            </a:r>
          </a:p>
          <a:p>
            <a:pPr algn="justLow"/>
            <a:r>
              <a:rPr lang="fa-IR" sz="2400" dirty="0" smtClean="0">
                <a:solidFill>
                  <a:schemeClr val="accent6">
                    <a:lumMod val="50000"/>
                  </a:schemeClr>
                </a:solidFill>
              </a:rPr>
              <a:t>7-پویش تصویری: </a:t>
            </a:r>
            <a:r>
              <a:rPr lang="fa-IR" sz="2000" dirty="0" smtClean="0"/>
              <a:t>اسناد و مدارک اولیه باید به نحو صحیح قبل از ورود به سیستم پویش شود.</a:t>
            </a:r>
          </a:p>
          <a:p>
            <a:pPr algn="justLow"/>
            <a:r>
              <a:rPr lang="fa-IR" sz="2400" dirty="0" smtClean="0">
                <a:solidFill>
                  <a:schemeClr val="accent6">
                    <a:lumMod val="50000"/>
                  </a:schemeClr>
                </a:solidFill>
              </a:rPr>
              <a:t>8-وظیفه کنترل داده ها: </a:t>
            </a:r>
            <a:r>
              <a:rPr lang="fa-IR" sz="2000" dirty="0" smtClean="0"/>
              <a:t>پرسنل کنترل داده ها وظیفه کنترل داده های ورودی،شناسایی کاربران مجاز،کنترل پردازش داده ها،مغایرت گیری جمع های کنترلی پس از هر مرحله پردازش و آگاه کردن کاربران از اطلاعات اشتباه را بر عهده دارد.</a:t>
            </a:r>
          </a:p>
          <a:p>
            <a:pPr algn="justLow"/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677818418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571612"/>
            <a:ext cx="8929717" cy="2839024"/>
          </a:xfrm>
        </p:spPr>
        <p:txBody>
          <a:bodyPr vert="horz">
            <a:noAutofit/>
          </a:bodyPr>
          <a:lstStyle/>
          <a:p>
            <a:r>
              <a:rPr lang="fa-IR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کنترل در سیستمهای اطلاعاتی رایانه ای</a:t>
            </a:r>
            <a:endParaRPr lang="fa-IR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9198938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11560" y="260648"/>
            <a:ext cx="8208912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fa-IR" sz="32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2-روشهای کنترل اعتبار داده های ورودی سیستم</a:t>
            </a:r>
          </a:p>
          <a:p>
            <a:pPr algn="justLow"/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fa-IR" sz="2400" dirty="0" smtClean="0"/>
              <a:t>برنامه های هستند که اعتبار و صحت داده های وارد شده به سیستم را بررسی می کنند.</a:t>
            </a:r>
          </a:p>
          <a:p>
            <a:pPr algn="justLow"/>
            <a:r>
              <a:rPr lang="fa-IR" sz="2800" dirty="0" smtClean="0">
                <a:solidFill>
                  <a:srgbClr val="FFFF00"/>
                </a:solidFill>
              </a:rPr>
              <a:t>انواع روشهای کنترل اعتبارداده های ورودی</a:t>
            </a:r>
            <a:r>
              <a:rPr lang="fa-IR" sz="2800" dirty="0" smtClean="0">
                <a:solidFill>
                  <a:schemeClr val="accent6">
                    <a:lumMod val="50000"/>
                  </a:schemeClr>
                </a:solidFill>
              </a:rPr>
              <a:t>:</a:t>
            </a:r>
          </a:p>
          <a:p>
            <a:pPr algn="justLow"/>
            <a:r>
              <a:rPr lang="fa-IR" sz="2400" dirty="0" smtClean="0"/>
              <a:t>1-کنترل سریال: </a:t>
            </a:r>
            <a:r>
              <a:rPr lang="fa-IR" sz="2000" dirty="0" smtClean="0"/>
              <a:t>صحیح بودن سریال عددی یا الفبایی بسته های داده ورودی را ازمون می کند.</a:t>
            </a:r>
          </a:p>
          <a:p>
            <a:pPr algn="justLow"/>
            <a:r>
              <a:rPr lang="fa-IR" sz="2400" dirty="0" smtClean="0"/>
              <a:t>2-کنترل فیلد: </a:t>
            </a:r>
            <a:r>
              <a:rPr lang="fa-IR" sz="2000" dirty="0" smtClean="0"/>
              <a:t>صحت کاراکترهای موجود در یک فیلد را تعیین می کند.</a:t>
            </a:r>
          </a:p>
          <a:p>
            <a:pPr algn="justLow"/>
            <a:r>
              <a:rPr lang="fa-IR" sz="2400" dirty="0" smtClean="0"/>
              <a:t>3-کنترل علامت: </a:t>
            </a:r>
            <a:r>
              <a:rPr lang="fa-IR" sz="2000" dirty="0" smtClean="0"/>
              <a:t>تعیین می کند که ایا داده های یک فیلدعلامت ریاضی مناسب دارند.</a:t>
            </a:r>
          </a:p>
          <a:p>
            <a:pPr algn="justLow"/>
            <a:r>
              <a:rPr lang="fa-IR" sz="2400" dirty="0" smtClean="0"/>
              <a:t>4-کنترل اعتبار: </a:t>
            </a:r>
            <a:r>
              <a:rPr lang="fa-IR" sz="2000" dirty="0" smtClean="0"/>
              <a:t>شماره های شناسایی کاربران را با شماره های شناسایی مجاز مقایسه می کند.</a:t>
            </a:r>
          </a:p>
          <a:p>
            <a:pPr algn="justLow"/>
            <a:r>
              <a:rPr lang="fa-IR" sz="2400" dirty="0" smtClean="0"/>
              <a:t>5-کنترل محدودیت: </a:t>
            </a:r>
            <a:r>
              <a:rPr lang="fa-IR" sz="2000" dirty="0" smtClean="0"/>
              <a:t>یک مقدار عددی را آزمون می کند تا حداقل و حداکثر مبلغ رعایت شود.</a:t>
            </a:r>
          </a:p>
          <a:p>
            <a:pPr algn="justLow"/>
            <a:r>
              <a:rPr lang="fa-IR" sz="2400" dirty="0" smtClean="0"/>
              <a:t>6-کنترل دامنه: </a:t>
            </a:r>
            <a:r>
              <a:rPr lang="fa-IR" sz="2000" dirty="0" smtClean="0"/>
              <a:t>کنترل دامنه برای فیلد تاریخ بکار می رود.</a:t>
            </a:r>
          </a:p>
          <a:p>
            <a:pPr algn="justLow"/>
            <a:r>
              <a:rPr lang="fa-IR" sz="2400" dirty="0" smtClean="0"/>
              <a:t>7-آزمون معقولانه بودن: </a:t>
            </a:r>
            <a:r>
              <a:rPr lang="fa-IR" sz="2000" dirty="0" smtClean="0"/>
              <a:t>صحت،درستی و منطقی بودن داده های ورودی و ذخیره شده را تعیین می کند </a:t>
            </a:r>
          </a:p>
          <a:p>
            <a:pPr algn="justLow"/>
            <a:r>
              <a:rPr lang="fa-IR" sz="2400" dirty="0" smtClean="0"/>
              <a:t>8-کنترل داده ها و اطلاعات اضافی: </a:t>
            </a:r>
            <a:r>
              <a:rPr lang="fa-IR" sz="2000" dirty="0" smtClean="0"/>
              <a:t>دوشناسه را در هر معامله ثبت شده بکار می گیردتا مطمئن شود که ثبت های بانک اطلاعاتی به درستی به هنگام شده اند.</a:t>
            </a:r>
          </a:p>
          <a:p>
            <a:pPr algn="justLow"/>
            <a:r>
              <a:rPr lang="en-US" dirty="0"/>
              <a:t/>
            </a:r>
            <a:br>
              <a:rPr lang="en-US" dirty="0"/>
            </a:br>
            <a:endParaRPr lang="fa-IR" dirty="0" smtClean="0"/>
          </a:p>
          <a:p>
            <a:pPr algn="justLow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690297596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620687"/>
            <a:ext cx="8064896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fa-IR" sz="2800" b="1" dirty="0" smtClean="0"/>
              <a:t>3-کنترلهای ورود مستقیم داده ها به سیستم:</a:t>
            </a:r>
          </a:p>
          <a:p>
            <a:pPr algn="justLow"/>
            <a:endParaRPr lang="fa-IR" sz="2800" b="1" dirty="0" smtClean="0"/>
          </a:p>
          <a:p>
            <a:pPr algn="justLow"/>
            <a:r>
              <a:rPr lang="fa-IR" sz="2400" dirty="0" smtClean="0"/>
              <a:t>هدف از این کنترل حصول اطمینان از </a:t>
            </a:r>
            <a:r>
              <a:rPr lang="fa-IR" sz="2400" dirty="0" smtClean="0">
                <a:solidFill>
                  <a:schemeClr val="accent6">
                    <a:lumMod val="50000"/>
                  </a:schemeClr>
                </a:solidFill>
              </a:rPr>
              <a:t>صحت</a:t>
            </a:r>
            <a:r>
              <a:rPr lang="fa-IR" sz="2400" dirty="0" smtClean="0"/>
              <a:t>،</a:t>
            </a:r>
            <a:r>
              <a:rPr lang="fa-IR" sz="2400" dirty="0" smtClean="0">
                <a:solidFill>
                  <a:schemeClr val="accent6">
                    <a:lumMod val="50000"/>
                  </a:schemeClr>
                </a:solidFill>
              </a:rPr>
              <a:t>دقت</a:t>
            </a:r>
            <a:r>
              <a:rPr lang="fa-IR" sz="2400" dirty="0" smtClean="0"/>
              <a:t> و </a:t>
            </a:r>
            <a:r>
              <a:rPr lang="fa-IR" sz="2400" dirty="0" smtClean="0">
                <a:solidFill>
                  <a:schemeClr val="accent6">
                    <a:lumMod val="50000"/>
                  </a:schemeClr>
                </a:solidFill>
              </a:rPr>
              <a:t>درستی داده های معاملات </a:t>
            </a:r>
            <a:r>
              <a:rPr lang="fa-IR" sz="2400" dirty="0" smtClean="0"/>
              <a:t>و </a:t>
            </a:r>
            <a:r>
              <a:rPr lang="fa-IR" sz="2400" dirty="0" smtClean="0">
                <a:solidFill>
                  <a:schemeClr val="accent6">
                    <a:lumMod val="50000"/>
                  </a:schemeClr>
                </a:solidFill>
              </a:rPr>
              <a:t>رویدادهای وارد شده </a:t>
            </a:r>
            <a:r>
              <a:rPr lang="fa-IR" sz="2400" dirty="0" smtClean="0"/>
              <a:t>به سیستم از طریق رایانه های شخصی و ترمینالهای مستقیم است.</a:t>
            </a:r>
          </a:p>
          <a:p>
            <a:pPr algn="justLow"/>
            <a:r>
              <a:rPr lang="fa-IR" sz="2400" dirty="0" smtClean="0"/>
              <a:t>انواع کنترل ورود مستقیم داده ها:</a:t>
            </a:r>
          </a:p>
          <a:p>
            <a:pPr algn="justLow"/>
            <a:r>
              <a:rPr lang="fa-IR" sz="2400" dirty="0" smtClean="0"/>
              <a:t>1-کنترلهای فیلد،محدودیت،دامنه، معقولانه بودن</a:t>
            </a:r>
          </a:p>
          <a:p>
            <a:pPr algn="justLow"/>
            <a:r>
              <a:rPr lang="fa-IR" sz="2400" dirty="0" smtClean="0"/>
              <a:t>2-کلمه عبور و شماره های شناسایی کاربران</a:t>
            </a:r>
          </a:p>
          <a:p>
            <a:pPr algn="justLow"/>
            <a:r>
              <a:rPr lang="fa-IR" sz="2400" dirty="0" smtClean="0"/>
              <a:t>3-آزمونهای سازگاری: </a:t>
            </a:r>
            <a:r>
              <a:rPr lang="fa-IR" sz="2000" dirty="0" smtClean="0"/>
              <a:t>یعنی پرسنل ارزیابی و بررسی داده ها واقعا مجاز بودند که داده ها را بررسی یا وارد سیستم کنند.</a:t>
            </a:r>
          </a:p>
          <a:p>
            <a:pPr algn="justLow"/>
            <a:r>
              <a:rPr lang="fa-IR" sz="2400" dirty="0" smtClean="0"/>
              <a:t>4-کنترل کامل بودن: </a:t>
            </a:r>
            <a:r>
              <a:rPr lang="fa-IR" sz="2000" dirty="0" smtClean="0"/>
              <a:t>این کنترل هر ثبت ورودی به سیستم را کنترل می کند.</a:t>
            </a:r>
          </a:p>
          <a:p>
            <a:pPr algn="justLow"/>
            <a:r>
              <a:rPr lang="fa-IR" sz="2400" dirty="0" smtClean="0"/>
              <a:t>5-ورود خودکار داده ها به سیستم و بازبینی حلقه بسته</a:t>
            </a:r>
          </a:p>
          <a:p>
            <a:pPr algn="justLow"/>
            <a:r>
              <a:rPr lang="fa-IR" sz="2400" dirty="0" smtClean="0"/>
              <a:t>6-دفتر ثبت معاملات نگهداری شده به وسیله سیستم  و آشکار سازی پیامهای خطا</a:t>
            </a:r>
          </a:p>
          <a:p>
            <a:endParaRPr lang="fa-IR" sz="2400" dirty="0" smtClean="0"/>
          </a:p>
          <a:p>
            <a:endParaRPr lang="fa-IR" sz="2400" dirty="0"/>
          </a:p>
        </p:txBody>
      </p:sp>
    </p:spTree>
    <p:extLst>
      <p:ext uri="{BB962C8B-B14F-4D97-AF65-F5344CB8AC3E}">
        <p14:creationId xmlns:p14="http://schemas.microsoft.com/office/powerpoint/2010/main" val="1084004964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510582"/>
            <a:ext cx="8064896" cy="621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fa-IR" sz="3200" b="1" dirty="0" smtClean="0">
                <a:solidFill>
                  <a:schemeClr val="accent2">
                    <a:lumMod val="50000"/>
                  </a:schemeClr>
                </a:solidFill>
              </a:rPr>
              <a:t>4-کنترلهای نگهداری فایلها و پردازش داده ها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en-US" dirty="0">
                <a:solidFill>
                  <a:schemeClr val="accent2">
                    <a:lumMod val="50000"/>
                  </a:schemeClr>
                </a:solidFill>
              </a:rPr>
            </a:br>
            <a:endParaRPr lang="fa-IR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justLow"/>
            <a:r>
              <a:rPr lang="fa-IR" sz="2400" dirty="0" smtClean="0"/>
              <a:t>این کنترل به صحت،درستی و کامل بودن پردازش و ذخیره سازی داده ها و اطلاعات کمک می کند و شامل موارد زیر می باشد:</a:t>
            </a:r>
          </a:p>
          <a:p>
            <a:pPr algn="justLow"/>
            <a:r>
              <a:rPr lang="fa-IR" sz="2400" dirty="0" smtClean="0">
                <a:solidFill>
                  <a:schemeClr val="accent6">
                    <a:lumMod val="50000"/>
                  </a:schemeClr>
                </a:solidFill>
              </a:rPr>
              <a:t>1-کنترل گردش داده ها و اطلاعات: </a:t>
            </a:r>
            <a:r>
              <a:rPr lang="fa-IR" sz="2400" dirty="0" smtClean="0"/>
              <a:t>مانند فیلد تاریخ آخرین معامله و رویداد</a:t>
            </a:r>
          </a:p>
          <a:p>
            <a:pPr algn="justLow"/>
            <a:r>
              <a:rPr lang="fa-IR" sz="2400" dirty="0" smtClean="0">
                <a:solidFill>
                  <a:schemeClr val="accent6">
                    <a:lumMod val="50000"/>
                  </a:schemeClr>
                </a:solidFill>
              </a:rPr>
              <a:t>2-مقادیر پیش فرض:</a:t>
            </a:r>
          </a:p>
          <a:p>
            <a:pPr algn="justLow"/>
            <a:r>
              <a:rPr lang="fa-IR" sz="2400" dirty="0" smtClean="0">
                <a:solidFill>
                  <a:schemeClr val="accent6">
                    <a:lumMod val="50000"/>
                  </a:schemeClr>
                </a:solidFill>
              </a:rPr>
              <a:t>3-تطابق داده ها:</a:t>
            </a:r>
            <a:r>
              <a:rPr lang="fa-IR" sz="2400" dirty="0" smtClean="0"/>
              <a:t>تطابق</a:t>
            </a:r>
            <a:r>
              <a:rPr lang="fa-IR" sz="24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fa-IR" sz="2400" dirty="0" smtClean="0"/>
              <a:t>فاکتور خرید با گزارش رسید کالا قبل از پرداخت وجه</a:t>
            </a:r>
          </a:p>
          <a:p>
            <a:pPr algn="justLow"/>
            <a:r>
              <a:rPr lang="fa-IR" sz="2400" dirty="0" smtClean="0">
                <a:solidFill>
                  <a:schemeClr val="accent6">
                    <a:lumMod val="50000"/>
                  </a:schemeClr>
                </a:solidFill>
              </a:rPr>
              <a:t>4-گزارشگری موارد استثنا:</a:t>
            </a:r>
            <a:r>
              <a:rPr lang="fa-IR" sz="2400" dirty="0" smtClean="0"/>
              <a:t>بعد</a:t>
            </a:r>
            <a:r>
              <a:rPr lang="fa-IR" sz="24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fa-IR" sz="2400" dirty="0" smtClean="0"/>
              <a:t>از پردازش فایلها شرایط غیر عادی فهرست شود</a:t>
            </a:r>
          </a:p>
          <a:p>
            <a:pPr algn="justLow"/>
            <a:r>
              <a:rPr lang="fa-IR" sz="2400" dirty="0" smtClean="0"/>
              <a:t>5</a:t>
            </a:r>
            <a:r>
              <a:rPr lang="fa-IR" sz="2400" dirty="0" smtClean="0">
                <a:solidFill>
                  <a:schemeClr val="accent6">
                    <a:lumMod val="50000"/>
                  </a:schemeClr>
                </a:solidFill>
              </a:rPr>
              <a:t>-مغایرت گیری به وسیله داده های خارج از سیستم:</a:t>
            </a:r>
            <a:r>
              <a:rPr lang="fa-IR" sz="2400" dirty="0" smtClean="0"/>
              <a:t>مقایسه فایل حقوق با تعداد نیروی انسانی اعلام شده توسط واحد منابع انسانی</a:t>
            </a:r>
          </a:p>
          <a:p>
            <a:pPr algn="justLow"/>
            <a:r>
              <a:rPr lang="fa-IR" sz="2400" dirty="0" smtClean="0">
                <a:solidFill>
                  <a:schemeClr val="accent6">
                    <a:lumMod val="50000"/>
                  </a:schemeClr>
                </a:solidFill>
              </a:rPr>
              <a:t>6-مغایرت گیری حساب کنترل: </a:t>
            </a:r>
            <a:r>
              <a:rPr lang="fa-IR" sz="2400" dirty="0" smtClean="0"/>
              <a:t>حسابهای دفترکل باید براساس قاعده ای منظم با جمعهای دفاتر معین مقایسه و مغایرت گیری شوند.</a:t>
            </a:r>
          </a:p>
          <a:p>
            <a:pPr algn="justLow"/>
            <a:r>
              <a:rPr lang="fa-IR" sz="2400" dirty="0" smtClean="0">
                <a:solidFill>
                  <a:schemeClr val="accent6">
                    <a:lumMod val="50000"/>
                  </a:schemeClr>
                </a:solidFill>
              </a:rPr>
              <a:t>7-امنیت فایل: </a:t>
            </a:r>
            <a:r>
              <a:rPr lang="fa-IR" sz="2400" dirty="0" smtClean="0"/>
              <a:t>نگهداری فایلها در کتابخانه امن فایلها</a:t>
            </a:r>
          </a:p>
          <a:p>
            <a:pPr algn="justLow"/>
            <a:r>
              <a:rPr lang="fa-IR" sz="2400" dirty="0" smtClean="0">
                <a:solidFill>
                  <a:schemeClr val="accent6">
                    <a:lumMod val="50000"/>
                  </a:schemeClr>
                </a:solidFill>
              </a:rPr>
              <a:t>8-کنترلهای تبدیل فایل: </a:t>
            </a:r>
            <a:r>
              <a:rPr lang="fa-IR" sz="2400" dirty="0" smtClean="0"/>
              <a:t>زمانی که داده ها و اطلاعات قدیمی وارد فایلهای جدید می شوند اعمال کنترل تبدیل فایل عاری از خطا و اشتباه باشد.</a:t>
            </a:r>
          </a:p>
          <a:p>
            <a:pPr algn="justLow"/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007503250"/>
      </p:ext>
    </p:extLst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552" y="1556792"/>
            <a:ext cx="806489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fa-IR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5-کنترلهای ستاده های سیستم</a:t>
            </a:r>
          </a:p>
          <a:p>
            <a:pPr algn="justLow"/>
            <a:endParaRPr lang="fa-IR" sz="240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justLow"/>
            <a:r>
              <a:rPr lang="fa-IR" sz="24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در این کنترل ،پرسنل کنترل داده ها ،</a:t>
            </a:r>
            <a:r>
              <a:rPr lang="fa-IR" sz="240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ستاده های سیستم </a:t>
            </a:r>
            <a:r>
              <a:rPr lang="fa-IR" sz="24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را بررسی می کند </a:t>
            </a:r>
            <a:r>
              <a:rPr lang="fa-IR" sz="240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مغایرت گیری </a:t>
            </a:r>
            <a:r>
              <a:rPr lang="fa-IR" sz="24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جمعهای دسته ای را انجام می دهدو </a:t>
            </a:r>
            <a:r>
              <a:rPr lang="fa-IR" sz="240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توزیع صحیح </a:t>
            </a:r>
            <a:r>
              <a:rPr lang="fa-IR" sz="24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گزارشها را بین کاربران مجاز انجام می دهد.</a:t>
            </a:r>
          </a:p>
          <a:p>
            <a:pPr algn="justLow"/>
            <a:r>
              <a:rPr lang="fa-IR" sz="24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کاربران صحت،دقت و کامل بودن گزارشهای دریافتی را کنترل نموده و ستاده های را که مورد نیاز نیستند معدوم می کند.</a:t>
            </a:r>
          </a:p>
          <a:p>
            <a:pPr algn="justLow"/>
            <a:r>
              <a:rPr lang="en-US" dirty="0"/>
              <a:t/>
            </a:r>
            <a:br>
              <a:rPr lang="en-US" dirty="0"/>
            </a:br>
            <a:r>
              <a:rPr lang="en-US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/>
            </a:r>
            <a:br>
              <a:rPr lang="en-US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endParaRPr lang="fa-IR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51551981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fa-IR" sz="8000" b="1" dirty="0" smtClean="0">
                <a:solidFill>
                  <a:srgbClr val="FF0000"/>
                </a:solidFill>
              </a:rPr>
              <a:t>با </a:t>
            </a:r>
            <a:r>
              <a:rPr lang="fa-IR" sz="8000" b="1" smtClean="0">
                <a:solidFill>
                  <a:srgbClr val="FF0000"/>
                </a:solidFill>
              </a:rPr>
              <a:t>تشكر از حسن </a:t>
            </a:r>
            <a:r>
              <a:rPr lang="fa-IR" sz="8000" b="1" dirty="0" smtClean="0">
                <a:solidFill>
                  <a:srgbClr val="FF0000"/>
                </a:solidFill>
              </a:rPr>
              <a:t>توجه شما</a:t>
            </a: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978984214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287154"/>
            <a:ext cx="8229600" cy="4525963"/>
          </a:xfrm>
        </p:spPr>
        <p:txBody>
          <a:bodyPr/>
          <a:lstStyle/>
          <a:p>
            <a:endParaRPr lang="fa-IR" dirty="0"/>
          </a:p>
        </p:txBody>
      </p:sp>
      <p:sp>
        <p:nvSpPr>
          <p:cNvPr id="4" name="Rectangle 3"/>
          <p:cNvSpPr/>
          <p:nvPr/>
        </p:nvSpPr>
        <p:spPr>
          <a:xfrm>
            <a:off x="395536" y="1707570"/>
            <a:ext cx="828092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fa-IR" sz="2400" dirty="0" smtClean="0"/>
              <a:t>در این فصل انواع مختلف </a:t>
            </a:r>
            <a:r>
              <a:rPr lang="fa-IR" sz="2400" dirty="0" smtClean="0">
                <a:solidFill>
                  <a:srgbClr val="C00000"/>
                </a:solidFill>
              </a:rPr>
              <a:t>کنترلهای داخلی مورد استفاده شرکتها </a:t>
            </a:r>
            <a:r>
              <a:rPr lang="fa-IR" sz="2400" dirty="0" smtClean="0"/>
              <a:t>به منظور حصول اطمینان از صحت و درستی سیستم اطلاعاتی حسابداری مورد بررسی قرار می گیرد.</a:t>
            </a:r>
          </a:p>
          <a:p>
            <a:pPr algn="justLow"/>
            <a:r>
              <a:rPr lang="fa-IR" sz="2400" dirty="0" smtClean="0"/>
              <a:t> </a:t>
            </a:r>
          </a:p>
          <a:p>
            <a:pPr algn="justLow"/>
            <a:endParaRPr lang="fa-IR" sz="2400" dirty="0" smtClean="0"/>
          </a:p>
          <a:p>
            <a:pPr algn="justLow"/>
            <a:r>
              <a:rPr lang="fa-IR" sz="2400" dirty="0" smtClean="0"/>
              <a:t>1-بخش اول مربوط به </a:t>
            </a:r>
            <a:r>
              <a:rPr lang="fa-IR" sz="2400" dirty="0" smtClean="0">
                <a:solidFill>
                  <a:srgbClr val="C00000"/>
                </a:solidFill>
              </a:rPr>
              <a:t>کنترلهای عمومی</a:t>
            </a:r>
            <a:r>
              <a:rPr lang="fa-IR" sz="2400" dirty="0" smtClean="0"/>
              <a:t> سیستم اطلاعاتی حسابداری که در سطح سازمانی کاربرد داشته</a:t>
            </a:r>
          </a:p>
          <a:p>
            <a:pPr algn="justLow"/>
            <a:endParaRPr lang="fa-IR" sz="2400" dirty="0" smtClean="0"/>
          </a:p>
          <a:p>
            <a:pPr algn="justLow"/>
            <a:r>
              <a:rPr lang="fa-IR" sz="2400" dirty="0" smtClean="0"/>
              <a:t>2-بخش دوم مربوط به </a:t>
            </a:r>
            <a:r>
              <a:rPr lang="fa-IR" sz="2400" dirty="0" smtClean="0">
                <a:solidFill>
                  <a:srgbClr val="C00000"/>
                </a:solidFill>
              </a:rPr>
              <a:t>کنترلهای کاربردی </a:t>
            </a:r>
            <a:r>
              <a:rPr lang="fa-IR" sz="2400" dirty="0" smtClean="0"/>
              <a:t>ویژه کنترل یک کاربرد خاص در سیستم اطلاعاتی حسابداری مانند سیستم های حقوق و حسابهای دریافتنی</a:t>
            </a:r>
            <a:r>
              <a:rPr lang="en-US" sz="2000" dirty="0"/>
              <a:t/>
            </a:r>
            <a:br>
              <a:rPr lang="en-US" sz="2000" dirty="0"/>
            </a:br>
            <a:endParaRPr lang="fa-IR" sz="2000" dirty="0"/>
          </a:p>
        </p:txBody>
      </p:sp>
    </p:spTree>
    <p:extLst>
      <p:ext uri="{BB962C8B-B14F-4D97-AF65-F5344CB8AC3E}">
        <p14:creationId xmlns:p14="http://schemas.microsoft.com/office/powerpoint/2010/main" val="1903893068"/>
      </p:ext>
    </p:extLst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 smtClean="0"/>
          </a:p>
          <a:p>
            <a:endParaRPr lang="fa-IR" dirty="0"/>
          </a:p>
        </p:txBody>
      </p:sp>
      <p:sp>
        <p:nvSpPr>
          <p:cNvPr id="4" name="Rectangle 3"/>
          <p:cNvSpPr/>
          <p:nvPr/>
        </p:nvSpPr>
        <p:spPr>
          <a:xfrm>
            <a:off x="467544" y="2182505"/>
            <a:ext cx="8208912" cy="270843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justLow"/>
            <a:r>
              <a:rPr lang="fa-IR" sz="3200" dirty="0" smtClean="0">
                <a:solidFill>
                  <a:srgbClr val="7030A0"/>
                </a:solidFill>
              </a:rPr>
              <a:t>کنترلهای عمومی</a:t>
            </a:r>
            <a:endParaRPr lang="fa-IR" sz="3200" dirty="0">
              <a:solidFill>
                <a:srgbClr val="7030A0"/>
              </a:solidFill>
            </a:endParaRPr>
          </a:p>
          <a:p>
            <a:pPr algn="justLow"/>
            <a:endParaRPr lang="fa-IR" dirty="0"/>
          </a:p>
          <a:p>
            <a:pPr algn="justLow"/>
            <a:r>
              <a:rPr lang="fa-IR" sz="2400" dirty="0" smtClean="0"/>
              <a:t>یک شرکت کنترلهای عمومی را برای حصول اطمینان از </a:t>
            </a:r>
            <a:r>
              <a:rPr lang="fa-IR" sz="2400" dirty="0" smtClean="0">
                <a:solidFill>
                  <a:srgbClr val="C00000"/>
                </a:solidFill>
              </a:rPr>
              <a:t>ثبات</a:t>
            </a:r>
            <a:r>
              <a:rPr lang="fa-IR" sz="2400" dirty="0" smtClean="0"/>
              <a:t> و </a:t>
            </a:r>
            <a:r>
              <a:rPr lang="fa-IR" sz="2400" dirty="0" smtClean="0">
                <a:solidFill>
                  <a:srgbClr val="C00000"/>
                </a:solidFill>
              </a:rPr>
              <a:t>مدیریت صحیح و مناسب سیستم رایانه ای</a:t>
            </a:r>
            <a:r>
              <a:rPr lang="fa-IR" sz="2400" dirty="0" smtClean="0"/>
              <a:t> طراحی و اجرا می کند.</a:t>
            </a:r>
          </a:p>
          <a:p>
            <a:pPr algn="justLow"/>
            <a:endParaRPr lang="fa-IR" sz="2400" dirty="0"/>
          </a:p>
          <a:p>
            <a:pPr algn="justLow"/>
            <a:endParaRPr lang="fa-IR" sz="2400" dirty="0" smtClean="0"/>
          </a:p>
          <a:p>
            <a:pPr algn="justLow"/>
            <a:r>
              <a:rPr lang="fa-IR" sz="2400" dirty="0" smtClean="0"/>
              <a:t>در این بخش ما </a:t>
            </a:r>
            <a:r>
              <a:rPr lang="fa-IR" sz="2400" dirty="0" smtClean="0">
                <a:solidFill>
                  <a:srgbClr val="C00000"/>
                </a:solidFill>
              </a:rPr>
              <a:t>دوازده </a:t>
            </a:r>
            <a:r>
              <a:rPr lang="fa-IR" sz="2400" dirty="0" smtClean="0"/>
              <a:t>نوع کنترل عمومی را بررسی می کنیم</a:t>
            </a:r>
            <a:r>
              <a:rPr lang="fa-IR" sz="20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8023448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 smtClean="0"/>
          </a:p>
          <a:p>
            <a:endParaRPr lang="fa-IR" dirty="0"/>
          </a:p>
        </p:txBody>
      </p:sp>
      <p:sp>
        <p:nvSpPr>
          <p:cNvPr id="4" name="Rectangle 3"/>
          <p:cNvSpPr/>
          <p:nvPr/>
        </p:nvSpPr>
        <p:spPr>
          <a:xfrm>
            <a:off x="395536" y="898521"/>
            <a:ext cx="8208912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fa-IR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1-طراحی برنامه امنیتی سیستم</a:t>
            </a:r>
          </a:p>
          <a:p>
            <a:pPr algn="justLow"/>
            <a:r>
              <a:rPr lang="en-US" dirty="0"/>
              <a:t/>
            </a:r>
            <a:br>
              <a:rPr lang="en-US" dirty="0"/>
            </a:br>
            <a:r>
              <a:rPr lang="fa-IR" dirty="0" smtClean="0"/>
              <a:t>*</a:t>
            </a:r>
            <a:r>
              <a:rPr lang="fa-IR" sz="2400" dirty="0" smtClean="0"/>
              <a:t>یک روش مناسب برای طراحی برنامه امنیتی این است که مشخص شود چه کسی نیاز به</a:t>
            </a:r>
            <a:r>
              <a:rPr lang="fa-IR" sz="2400" dirty="0" smtClean="0">
                <a:solidFill>
                  <a:srgbClr val="C00000"/>
                </a:solidFill>
              </a:rPr>
              <a:t> دسترسی </a:t>
            </a:r>
            <a:r>
              <a:rPr lang="fa-IR" sz="2400" dirty="0" smtClean="0"/>
              <a:t>دارد ،چه </a:t>
            </a:r>
            <a:r>
              <a:rPr lang="fa-IR" sz="2400" dirty="0" smtClean="0">
                <a:solidFill>
                  <a:srgbClr val="C00000"/>
                </a:solidFill>
              </a:rPr>
              <a:t>اطلاعاتی</a:t>
            </a:r>
            <a:r>
              <a:rPr lang="fa-IR" sz="2400" dirty="0" smtClean="0"/>
              <a:t> نیاز دارد، چه </a:t>
            </a:r>
            <a:r>
              <a:rPr lang="fa-IR" sz="2400" dirty="0" smtClean="0">
                <a:solidFill>
                  <a:srgbClr val="C00000"/>
                </a:solidFill>
              </a:rPr>
              <a:t>موقع</a:t>
            </a:r>
            <a:r>
              <a:rPr lang="fa-IR" sz="2400" dirty="0" smtClean="0"/>
              <a:t> به این اطلاعات نیاز دارد و این اطلاعات در کدام یک از سیستم ها وجود دارد.</a:t>
            </a:r>
          </a:p>
          <a:p>
            <a:pPr algn="justLow"/>
            <a:r>
              <a:rPr lang="fa-IR" sz="2400" dirty="0" smtClean="0"/>
              <a:t>اطلاعات مزبور را می توان برای </a:t>
            </a:r>
            <a:r>
              <a:rPr lang="fa-IR" sz="2400" dirty="0" smtClean="0">
                <a:solidFill>
                  <a:srgbClr val="C00000"/>
                </a:solidFill>
              </a:rPr>
              <a:t>شناسایی تهدیدها</a:t>
            </a:r>
            <a:r>
              <a:rPr lang="fa-IR" sz="2400" dirty="0" smtClean="0"/>
              <a:t> و </a:t>
            </a:r>
            <a:r>
              <a:rPr lang="fa-IR" sz="2400" dirty="0" smtClean="0">
                <a:solidFill>
                  <a:srgbClr val="C00000"/>
                </a:solidFill>
              </a:rPr>
              <a:t>خطرات افشای اطلاعات</a:t>
            </a:r>
            <a:r>
              <a:rPr lang="fa-IR" sz="2400" dirty="0" smtClean="0"/>
              <a:t> و </a:t>
            </a:r>
            <a:r>
              <a:rPr lang="fa-IR" sz="2400" dirty="0" smtClean="0">
                <a:solidFill>
                  <a:srgbClr val="C00000"/>
                </a:solidFill>
              </a:rPr>
              <a:t>انتخاب اقتصادی ترین روشهای امنیتی </a:t>
            </a:r>
            <a:r>
              <a:rPr lang="fa-IR" sz="2400" dirty="0" smtClean="0"/>
              <a:t>به کار برد.</a:t>
            </a:r>
          </a:p>
          <a:p>
            <a:pPr algn="justLow"/>
            <a:endParaRPr lang="fa-IR" sz="2400" dirty="0" smtClean="0"/>
          </a:p>
          <a:p>
            <a:pPr algn="justLow"/>
            <a:r>
              <a:rPr lang="fa-IR" sz="2400" dirty="0" smtClean="0"/>
              <a:t>*یک مدیر ارشد باید مسئولیت </a:t>
            </a:r>
            <a:r>
              <a:rPr lang="fa-IR" sz="2400" dirty="0" smtClean="0">
                <a:solidFill>
                  <a:srgbClr val="C00000"/>
                </a:solidFill>
              </a:rPr>
              <a:t>طراحی</a:t>
            </a:r>
            <a:r>
              <a:rPr lang="fa-IR" sz="2400" dirty="0" smtClean="0"/>
              <a:t>،</a:t>
            </a:r>
            <a:r>
              <a:rPr lang="fa-IR" sz="2400" dirty="0" smtClean="0">
                <a:solidFill>
                  <a:srgbClr val="C00000"/>
                </a:solidFill>
              </a:rPr>
              <a:t>سرپرستی</a:t>
            </a:r>
            <a:r>
              <a:rPr lang="fa-IR" sz="2400" dirty="0" smtClean="0"/>
              <a:t> و </a:t>
            </a:r>
            <a:r>
              <a:rPr lang="fa-IR" sz="2400" dirty="0" smtClean="0">
                <a:solidFill>
                  <a:srgbClr val="C00000"/>
                </a:solidFill>
              </a:rPr>
              <a:t>اجرای</a:t>
            </a:r>
            <a:r>
              <a:rPr lang="fa-IR" sz="2400" dirty="0" smtClean="0"/>
              <a:t> برنامه امنیتی را به عهده بگیرد.</a:t>
            </a:r>
          </a:p>
          <a:p>
            <a:pPr algn="justLow"/>
            <a:r>
              <a:rPr lang="fa-IR" sz="2400" dirty="0" smtClean="0"/>
              <a:t>*این برنامه امنیتی باید به همه پرسنل شرکت ابلاغ و به طور مستمر و مداوم بررسی و به هنگام شود.</a:t>
            </a:r>
          </a:p>
          <a:p>
            <a:pPr algn="justLow"/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1816553884"/>
      </p:ext>
    </p:extLst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856" y="1988840"/>
            <a:ext cx="8229600" cy="4525963"/>
          </a:xfrm>
        </p:spPr>
        <p:txBody>
          <a:bodyPr>
            <a:normAutofit/>
          </a:bodyPr>
          <a:lstStyle/>
          <a:p>
            <a:pPr algn="justLow"/>
            <a:r>
              <a:rPr lang="fa-IR" sz="2400" dirty="0" smtClean="0"/>
              <a:t>داشتن </a:t>
            </a:r>
            <a:r>
              <a:rPr lang="fa-IR" sz="2400" dirty="0" smtClean="0">
                <a:solidFill>
                  <a:srgbClr val="C00000"/>
                </a:solidFill>
              </a:rPr>
              <a:t>دسترسی نامحدود </a:t>
            </a:r>
            <a:r>
              <a:rPr lang="fa-IR" sz="2400" dirty="0" smtClean="0"/>
              <a:t>به رایانه،برنامه های رایانه و اطلاعات ذخیره شده فرصت انجام </a:t>
            </a:r>
            <a:r>
              <a:rPr lang="fa-IR" sz="2400" dirty="0" smtClean="0">
                <a:solidFill>
                  <a:srgbClr val="C00000"/>
                </a:solidFill>
              </a:rPr>
              <a:t>تقلب و پنهان کاری </a:t>
            </a:r>
            <a:r>
              <a:rPr lang="fa-IR" sz="2400" dirty="0" smtClean="0"/>
              <a:t>را میسر می کند.برای جلوگیری از این تهدید شرکتها باید تفکیک صحیح وظایف سیستم را انجام دهند.</a:t>
            </a:r>
          </a:p>
          <a:p>
            <a:pPr algn="justLow"/>
            <a:endParaRPr lang="fa-IR" sz="2400" dirty="0" smtClean="0"/>
          </a:p>
          <a:p>
            <a:pPr algn="justLow"/>
            <a:r>
              <a:rPr lang="fa-IR" sz="2400" dirty="0" smtClean="0"/>
              <a:t>و در نتیجه باید </a:t>
            </a:r>
            <a:r>
              <a:rPr lang="fa-IR" sz="2400" dirty="0" smtClean="0">
                <a:solidFill>
                  <a:srgbClr val="C00000"/>
                </a:solidFill>
              </a:rPr>
              <a:t>اختیار و مسئولیت</a:t>
            </a:r>
            <a:r>
              <a:rPr lang="fa-IR" sz="2400" dirty="0" smtClean="0"/>
              <a:t> به نحو صحیح و روشن میان تحلیل گران،برنامه نویسان،اپراتورهای رایانه ها،واحدهای کاربر،مسئول کتابخانه سیستم اطلاعاتی حسابداری و گروه کنترل داده ها تقسیم شود.</a:t>
            </a:r>
            <a:endParaRPr lang="fa-IR" sz="2400" dirty="0"/>
          </a:p>
        </p:txBody>
      </p:sp>
      <p:sp>
        <p:nvSpPr>
          <p:cNvPr id="4" name="Rectangle 3"/>
          <p:cNvSpPr/>
          <p:nvPr/>
        </p:nvSpPr>
        <p:spPr>
          <a:xfrm>
            <a:off x="467544" y="1028343"/>
            <a:ext cx="8208912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fa-IR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2-تفکیک صحیح وظایف سیستم</a:t>
            </a:r>
          </a:p>
          <a:p>
            <a:pPr algn="justLow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1269668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1028343"/>
            <a:ext cx="8208912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fa-IR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3-کنترلهای پروژه توسعه سیستم</a:t>
            </a:r>
          </a:p>
          <a:p>
            <a:pPr algn="justLow"/>
            <a:r>
              <a:rPr lang="en-US" dirty="0"/>
              <a:t/>
            </a:r>
            <a:br>
              <a:rPr lang="en-US" dirty="0"/>
            </a:br>
            <a:r>
              <a:rPr lang="fa-IR" sz="2400" dirty="0" smtClean="0"/>
              <a:t>نادیده گرفتن این کنترل موجب می شود </a:t>
            </a:r>
            <a:r>
              <a:rPr lang="fa-IR" sz="2400" dirty="0" smtClean="0">
                <a:solidFill>
                  <a:srgbClr val="C00000"/>
                </a:solidFill>
              </a:rPr>
              <a:t>منابع زیادی </a:t>
            </a:r>
            <a:r>
              <a:rPr lang="fa-IR" sz="2400" dirty="0" smtClean="0"/>
              <a:t>صرف پروژه های طراحی و توسعه سیستمها شودو جهت </a:t>
            </a:r>
            <a:r>
              <a:rPr lang="fa-IR" sz="2400" dirty="0" smtClean="0">
                <a:solidFill>
                  <a:srgbClr val="C00000"/>
                </a:solidFill>
              </a:rPr>
              <a:t>حداقل کردن عدم موفقیت </a:t>
            </a:r>
            <a:r>
              <a:rPr lang="fa-IR" sz="2400" dirty="0" smtClean="0"/>
              <a:t>در اجرای پروژه های توسعه سیستم باید اصول بنیادی حسابداری سنجش مسئولیت در سیستم اطلاعاتی حسابداری بکار گرفته شود.</a:t>
            </a:r>
          </a:p>
          <a:p>
            <a:pPr algn="justLow"/>
            <a:r>
              <a:rPr lang="fa-IR" sz="2400" dirty="0" smtClean="0">
                <a:solidFill>
                  <a:schemeClr val="accent6">
                    <a:lumMod val="50000"/>
                  </a:schemeClr>
                </a:solidFill>
                <a:cs typeface="2  Mitra_1 (MRT)" pitchFamily="2" charset="-78"/>
              </a:rPr>
              <a:t>کنترل پروژه توسعه سیستم شامل عناصر کلیدی زیر می باشد:</a:t>
            </a:r>
            <a:r>
              <a:rPr lang="en-US" dirty="0"/>
              <a:t/>
            </a:r>
            <a:br>
              <a:rPr lang="en-US" dirty="0"/>
            </a:br>
            <a:endParaRPr lang="fa-IR" dirty="0" smtClean="0"/>
          </a:p>
          <a:p>
            <a:pPr algn="justLow"/>
            <a:r>
              <a:rPr lang="fa-IR" sz="2400" dirty="0" smtClean="0">
                <a:solidFill>
                  <a:schemeClr val="accent6">
                    <a:lumMod val="50000"/>
                  </a:schemeClr>
                </a:solidFill>
              </a:rPr>
              <a:t>1-</a:t>
            </a:r>
            <a:r>
              <a:rPr lang="fa-IR" sz="2400" dirty="0" smtClean="0"/>
              <a:t>طرح جامع بلند مدت    </a:t>
            </a:r>
            <a:r>
              <a:rPr lang="fa-IR" sz="2400" dirty="0" smtClean="0">
                <a:solidFill>
                  <a:schemeClr val="accent6">
                    <a:lumMod val="50000"/>
                  </a:schemeClr>
                </a:solidFill>
              </a:rPr>
              <a:t>2-</a:t>
            </a:r>
            <a:r>
              <a:rPr lang="fa-IR" sz="2400" dirty="0" smtClean="0"/>
              <a:t>طرح پروژه توسعه سیستم  </a:t>
            </a:r>
            <a:r>
              <a:rPr lang="fa-IR" sz="2400" dirty="0" smtClean="0">
                <a:solidFill>
                  <a:schemeClr val="accent6">
                    <a:lumMod val="50000"/>
                  </a:schemeClr>
                </a:solidFill>
              </a:rPr>
              <a:t>3-</a:t>
            </a:r>
            <a:r>
              <a:rPr lang="fa-IR" sz="2400" dirty="0" smtClean="0"/>
              <a:t>جدول زمانی پردازش داده ها  </a:t>
            </a:r>
            <a:r>
              <a:rPr lang="fa-IR" sz="2400" dirty="0" smtClean="0">
                <a:solidFill>
                  <a:schemeClr val="accent6">
                    <a:lumMod val="50000"/>
                  </a:schemeClr>
                </a:solidFill>
              </a:rPr>
              <a:t>4-</a:t>
            </a:r>
            <a:r>
              <a:rPr lang="fa-IR" sz="2400" dirty="0" smtClean="0"/>
              <a:t>محول کردن مسئولیت طرح  </a:t>
            </a:r>
            <a:r>
              <a:rPr lang="fa-IR" sz="2400" dirty="0" smtClean="0">
                <a:solidFill>
                  <a:schemeClr val="accent6">
                    <a:lumMod val="50000"/>
                  </a:schemeClr>
                </a:solidFill>
              </a:rPr>
              <a:t>5-</a:t>
            </a:r>
            <a:r>
              <a:rPr lang="fa-IR" sz="2400" dirty="0" smtClean="0"/>
              <a:t>ارزیابی دوره ای عملکرد </a:t>
            </a:r>
            <a:r>
              <a:rPr lang="fa-IR" sz="2400" dirty="0" smtClean="0">
                <a:solidFill>
                  <a:schemeClr val="accent6">
                    <a:lumMod val="50000"/>
                  </a:schemeClr>
                </a:solidFill>
              </a:rPr>
              <a:t> 6-</a:t>
            </a:r>
            <a:r>
              <a:rPr lang="fa-IR" sz="2400" dirty="0" smtClean="0"/>
              <a:t> بررسی پس از اجرا  </a:t>
            </a:r>
            <a:r>
              <a:rPr lang="fa-IR" sz="2400" dirty="0" smtClean="0">
                <a:solidFill>
                  <a:schemeClr val="accent6">
                    <a:lumMod val="50000"/>
                  </a:schemeClr>
                </a:solidFill>
              </a:rPr>
              <a:t>7-</a:t>
            </a:r>
            <a:r>
              <a:rPr lang="fa-IR" sz="2400" dirty="0" smtClean="0"/>
              <a:t>سنجش عملکرد سیستم</a:t>
            </a:r>
            <a:endParaRPr lang="fa-IR" sz="2400" dirty="0"/>
          </a:p>
        </p:txBody>
      </p:sp>
    </p:spTree>
    <p:extLst>
      <p:ext uri="{BB962C8B-B14F-4D97-AF65-F5344CB8AC3E}">
        <p14:creationId xmlns:p14="http://schemas.microsoft.com/office/powerpoint/2010/main" val="3864743536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11560" y="980728"/>
            <a:ext cx="8208912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fa-IR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4-کنترلهای دستیابی فیزیکی</a:t>
            </a:r>
            <a:r>
              <a:rPr 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:</a:t>
            </a:r>
            <a:endParaRPr lang="fa-IR" sz="36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justLow"/>
            <a:r>
              <a:rPr lang="en-US" dirty="0"/>
              <a:t/>
            </a:r>
            <a:br>
              <a:rPr lang="en-US" dirty="0"/>
            </a:br>
            <a:r>
              <a:rPr lang="fa-IR" sz="2800" dirty="0" smtClean="0"/>
              <a:t>با بکارگیری این نوع کنترل ، تهدید هایی مانند خرابی فایلها و رایانه ها،دسترسی غیر مجاز به اطلاعات محرمانه جلوگیری بعمل می آید.</a:t>
            </a:r>
          </a:p>
          <a:p>
            <a:pPr algn="justLow"/>
            <a:r>
              <a:rPr lang="fa-IR" sz="3200" dirty="0" smtClean="0">
                <a:solidFill>
                  <a:srgbClr val="7030A0"/>
                </a:solidFill>
              </a:rPr>
              <a:t>امنیت دستیابی فیزیکی با اعمال کنترلهای زیر بدست می آید:</a:t>
            </a:r>
          </a:p>
          <a:p>
            <a:pPr algn="justLow"/>
            <a:r>
              <a:rPr lang="fa-IR" sz="2400" dirty="0" smtClean="0"/>
              <a:t>1-قرار دادن رایانه ها در اتاقهای قفل شده و محدود کردن دسترسی به افراد مجاز</a:t>
            </a:r>
          </a:p>
          <a:p>
            <a:pPr algn="justLow"/>
            <a:r>
              <a:rPr lang="fa-IR" sz="2400" dirty="0" smtClean="0"/>
              <a:t>2-تعیین تنها یک یا دو در ورودی به اتاق رایانه ها</a:t>
            </a:r>
          </a:p>
          <a:p>
            <a:pPr algn="justLow"/>
            <a:r>
              <a:rPr lang="fa-IR" sz="2400" dirty="0" smtClean="0"/>
              <a:t>3-ملزم کردن افراد به ثبت ورود و خروج به ایستگاه در دفتر مخصوص و امضای آن</a:t>
            </a:r>
          </a:p>
          <a:p>
            <a:pPr algn="justLow"/>
            <a:r>
              <a:rPr lang="fa-IR" sz="2400" dirty="0" smtClean="0"/>
              <a:t>4-استفاده از یک سیستم هشدار دهنده امنیتی برای کشف دسترسیهای غیرمجاز در ساعات تعطیلی سایت رایانه ها</a:t>
            </a:r>
            <a:endParaRPr lang="fa-IR" sz="2400" dirty="0"/>
          </a:p>
          <a:p>
            <a:pPr algn="justLow"/>
            <a:r>
              <a:rPr lang="fa-IR" sz="2400" dirty="0" smtClean="0"/>
              <a:t>5-ایمن سازی خطوط تلفن وپایانه ها و رایانه های شخصی و نصب قفلهای ایمنی بر روی آنها</a:t>
            </a:r>
            <a:endParaRPr lang="fa-IR" sz="2400" dirty="0"/>
          </a:p>
        </p:txBody>
      </p:sp>
    </p:spTree>
    <p:extLst>
      <p:ext uri="{BB962C8B-B14F-4D97-AF65-F5344CB8AC3E}">
        <p14:creationId xmlns:p14="http://schemas.microsoft.com/office/powerpoint/2010/main" val="1672145271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1443841"/>
            <a:ext cx="820891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3200" b="1" dirty="0" smtClean="0"/>
              <a:t>5-کنترلهای دستیابی سیستمی</a:t>
            </a:r>
          </a:p>
          <a:p>
            <a:r>
              <a:rPr lang="en-US" dirty="0"/>
              <a:t/>
            </a:r>
            <a:br>
              <a:rPr lang="en-US" dirty="0"/>
            </a:br>
            <a:r>
              <a:rPr lang="fa-IR" sz="2400" dirty="0" smtClean="0"/>
              <a:t>کاربران رایانه ها باید تنها </a:t>
            </a:r>
            <a:r>
              <a:rPr lang="fa-IR" sz="2400" dirty="0" smtClean="0">
                <a:solidFill>
                  <a:srgbClr val="C00000"/>
                </a:solidFill>
              </a:rPr>
              <a:t>اجازه دسترسی </a:t>
            </a:r>
            <a:r>
              <a:rPr lang="fa-IR" sz="2400" dirty="0" smtClean="0"/>
              <a:t>به اطلاعاتی داشته باشند که مجاز به استفاده از آنها هستند مانند مشاهده ،کپی کردن ،اضافه کردن و حذف اطلاعات مستلزم داشتن مجوزهای لازم است.</a:t>
            </a:r>
          </a:p>
          <a:p>
            <a:pPr algn="justLow"/>
            <a:r>
              <a:rPr lang="fa-IR" sz="2400" dirty="0" smtClean="0"/>
              <a:t>برای محدود کردن دسترسی به سیستم،سیستم باید بتواند با استفاده از آنچه تنها کاربر می داند و یا </a:t>
            </a:r>
            <a:r>
              <a:rPr lang="fa-IR" sz="2400" dirty="0" smtClean="0">
                <a:solidFill>
                  <a:srgbClr val="C00000"/>
                </a:solidFill>
              </a:rPr>
              <a:t>اختصاصی کاربر </a:t>
            </a:r>
            <a:r>
              <a:rPr lang="fa-IR" sz="2400" dirty="0" smtClean="0"/>
              <a:t>است و یا سایر مشخصات پرسنلی،میان کاربران مجاز و غیر مجاز تفکیک قایل شود . </a:t>
            </a:r>
          </a:p>
          <a:p>
            <a:r>
              <a:rPr lang="fa-IR" sz="2400" dirty="0" smtClean="0"/>
              <a:t>متداول ترین روش، استفاده از مواردی است که </a:t>
            </a:r>
            <a:r>
              <a:rPr lang="fa-IR" sz="2400" dirty="0" smtClean="0">
                <a:solidFill>
                  <a:srgbClr val="C00000"/>
                </a:solidFill>
              </a:rPr>
              <a:t>اختصاصی کاربر </a:t>
            </a:r>
            <a:r>
              <a:rPr lang="fa-IR" sz="2400" dirty="0" smtClean="0"/>
              <a:t>است و کاربر همیشه آنها را به خاطر دارد.مانند شماره پرسنلی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013245661"/>
      </p:ext>
    </p:extLst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879</TotalTime>
  <Words>778</Words>
  <Application>Microsoft Office PowerPoint</Application>
  <PresentationFormat>On-screen Show (4:3)</PresentationFormat>
  <Paragraphs>171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 </vt:lpstr>
      <vt:lpstr>کنترل در سیستمهای اطلاعاتی رایانه ای</vt:lpstr>
      <vt:lpstr>PowerPoint Presentation</vt:lpstr>
      <vt:lpstr> </vt:lpstr>
      <vt:lpstr>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zamyado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حسابداری سنجش مسئولیت </dc:title>
  <dc:creator>عباس بیگلریان</dc:creator>
  <cp:lastModifiedBy>aramis</cp:lastModifiedBy>
  <cp:revision>128</cp:revision>
  <dcterms:created xsi:type="dcterms:W3CDTF">2013-10-06T08:01:46Z</dcterms:created>
  <dcterms:modified xsi:type="dcterms:W3CDTF">2014-07-08T21:18:38Z</dcterms:modified>
</cp:coreProperties>
</file>