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0" r:id="rId1"/>
  </p:sldMasterIdLst>
  <p:notesMasterIdLst>
    <p:notesMasterId r:id="rId25"/>
  </p:notesMasterIdLst>
  <p:sldIdLst>
    <p:sldId id="593" r:id="rId2"/>
    <p:sldId id="594" r:id="rId3"/>
    <p:sldId id="596" r:id="rId4"/>
    <p:sldId id="597" r:id="rId5"/>
    <p:sldId id="598" r:id="rId6"/>
    <p:sldId id="599" r:id="rId7"/>
    <p:sldId id="601" r:id="rId8"/>
    <p:sldId id="602" r:id="rId9"/>
    <p:sldId id="603" r:id="rId10"/>
    <p:sldId id="604" r:id="rId11"/>
    <p:sldId id="605" r:id="rId12"/>
    <p:sldId id="606" r:id="rId13"/>
    <p:sldId id="607" r:id="rId14"/>
    <p:sldId id="608" r:id="rId15"/>
    <p:sldId id="610" r:id="rId16"/>
    <p:sldId id="611" r:id="rId17"/>
    <p:sldId id="612" r:id="rId18"/>
    <p:sldId id="613" r:id="rId19"/>
    <p:sldId id="614" r:id="rId20"/>
    <p:sldId id="615" r:id="rId21"/>
    <p:sldId id="616" r:id="rId22"/>
    <p:sldId id="617" r:id="rId23"/>
    <p:sldId id="618" r:id="rId24"/>
  </p:sldIdLst>
  <p:sldSz cx="9144000" cy="6858000" type="screen4x3"/>
  <p:notesSz cx="6797675" cy="987425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00"/>
    <a:srgbClr val="FF9900"/>
    <a:srgbClr val="FF99FF"/>
    <a:srgbClr val="05FF05"/>
    <a:srgbClr val="E02475"/>
    <a:srgbClr val="032FBD"/>
    <a:srgbClr val="0020C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42" autoAdjust="0"/>
    <p:restoredTop sz="97178" autoAdjust="0"/>
  </p:normalViewPr>
  <p:slideViewPr>
    <p:cSldViewPr>
      <p:cViewPr varScale="1">
        <p:scale>
          <a:sx n="68" d="100"/>
          <a:sy n="68" d="100"/>
        </p:scale>
        <p:origin x="-408" y="-1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1275" y="0"/>
            <a:ext cx="2946400" cy="493713"/>
          </a:xfrm>
          <a:prstGeom prst="rect">
            <a:avLst/>
          </a:prstGeom>
        </p:spPr>
        <p:txBody>
          <a:bodyPr vert="horz" lIns="91440" tIns="45720" rIns="91440" bIns="45720" rtlCol="1"/>
          <a:lstStyle>
            <a:lvl1pPr algn="r" rtl="0"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46400" cy="493713"/>
          </a:xfrm>
          <a:prstGeom prst="rect">
            <a:avLst/>
          </a:prstGeom>
        </p:spPr>
        <p:txBody>
          <a:bodyPr vert="horz" lIns="91440" tIns="45720" rIns="91440" bIns="45720" rtlCol="1"/>
          <a:lstStyle>
            <a:lvl1pPr algn="l" rtl="0" fontAlgn="auto">
              <a:spcBef>
                <a:spcPts val="0"/>
              </a:spcBef>
              <a:spcAft>
                <a:spcPts val="0"/>
              </a:spcAft>
              <a:defRPr sz="1200">
                <a:latin typeface="+mn-lt"/>
                <a:cs typeface="+mn-cs"/>
              </a:defRPr>
            </a:lvl1pPr>
          </a:lstStyle>
          <a:p>
            <a:pPr>
              <a:defRPr/>
            </a:pPr>
            <a:fld id="{7F42DA70-81FB-48A8-8C72-8AFF83E02CAD}" type="datetimeFigureOut">
              <a:rPr lang="fa-IR"/>
              <a:pPr>
                <a:defRPr/>
              </a:pPr>
              <a:t>1439/04/14</a:t>
            </a:fld>
            <a:endParaRPr lang="fa-IR"/>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79450" y="4691063"/>
            <a:ext cx="5438775" cy="4443412"/>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51275" y="9378950"/>
            <a:ext cx="2946400" cy="493713"/>
          </a:xfrm>
          <a:prstGeom prst="rect">
            <a:avLst/>
          </a:prstGeom>
        </p:spPr>
        <p:txBody>
          <a:bodyPr vert="horz" lIns="91440" tIns="45720" rIns="91440" bIns="45720" rtlCol="1" anchor="b"/>
          <a:lstStyle>
            <a:lvl1pPr algn="r" rtl="0"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9378950"/>
            <a:ext cx="2946400" cy="493713"/>
          </a:xfrm>
          <a:prstGeom prst="rect">
            <a:avLst/>
          </a:prstGeom>
        </p:spPr>
        <p:txBody>
          <a:bodyPr vert="horz" lIns="91440" tIns="45720" rIns="91440" bIns="45720" rtlCol="1" anchor="b"/>
          <a:lstStyle>
            <a:lvl1pPr algn="l" rtl="0" fontAlgn="auto">
              <a:spcBef>
                <a:spcPts val="0"/>
              </a:spcBef>
              <a:spcAft>
                <a:spcPts val="0"/>
              </a:spcAft>
              <a:defRPr sz="1200">
                <a:latin typeface="+mn-lt"/>
                <a:cs typeface="+mn-cs"/>
              </a:defRPr>
            </a:lvl1pPr>
          </a:lstStyle>
          <a:p>
            <a:pPr>
              <a:defRPr/>
            </a:pPr>
            <a:fld id="{28DD4B7B-CDE5-41BB-AAB0-9A99ADEECA45}" type="slidenum">
              <a:rPr lang="fa-IR"/>
              <a:pPr>
                <a:defRPr/>
              </a:pPr>
              <a:t>‹#›</a:t>
            </a:fld>
            <a:endParaRPr lang="fa-IR"/>
          </a:p>
        </p:txBody>
      </p:sp>
    </p:spTree>
    <p:extLst>
      <p:ext uri="{BB962C8B-B14F-4D97-AF65-F5344CB8AC3E}">
        <p14:creationId xmlns:p14="http://schemas.microsoft.com/office/powerpoint/2010/main" xmlns="" val="3859041686"/>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AB6ECB-5A79-4DAC-9806-08B9F7C6F6D6}" type="slidenum">
              <a:rPr lang="en-US" smtClean="0">
                <a:solidFill>
                  <a:prstClr val="black"/>
                </a:solidFill>
              </a:rPr>
              <a:pPr/>
              <a:t>1</a:t>
            </a:fld>
            <a:endParaRPr lang="en-US">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Tree>
    <p:extLst>
      <p:ext uri="{BB962C8B-B14F-4D97-AF65-F5344CB8AC3E}">
        <p14:creationId xmlns:p14="http://schemas.microsoft.com/office/powerpoint/2010/main" xmlns="" val="1644854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2" name="Group 17"/>
          <p:cNvGrpSpPr>
            <a:grpSpLocks/>
          </p:cNvGrpSpPr>
          <p:nvPr/>
        </p:nvGrpSpPr>
        <p:grpSpPr bwMode="auto">
          <a:xfrm>
            <a:off x="-9525" y="2708275"/>
            <a:ext cx="9183688" cy="1501775"/>
            <a:chOff x="-6" y="1706"/>
            <a:chExt cx="5785" cy="946"/>
          </a:xfrm>
        </p:grpSpPr>
        <p:sp>
          <p:nvSpPr>
            <p:cNvPr id="3090" name="Freeform 18"/>
            <p:cNvSpPr>
              <a:spLocks/>
            </p:cNvSpPr>
            <p:nvPr/>
          </p:nvSpPr>
          <p:spPr bwMode="ltGray">
            <a:xfrm>
              <a:off x="-3" y="1706"/>
              <a:ext cx="5765" cy="946"/>
            </a:xfrm>
            <a:custGeom>
              <a:avLst/>
              <a:gdLst/>
              <a:ahLst/>
              <a:cxnLst>
                <a:cxn ang="0">
                  <a:pos x="6" y="454"/>
                </a:cxn>
                <a:cxn ang="0">
                  <a:pos x="355" y="454"/>
                </a:cxn>
                <a:cxn ang="0">
                  <a:pos x="757" y="1"/>
                </a:cxn>
                <a:cxn ang="0">
                  <a:pos x="2511" y="0"/>
                </a:cxn>
                <a:cxn ang="0">
                  <a:pos x="2646" y="144"/>
                </a:cxn>
                <a:cxn ang="0">
                  <a:pos x="5779" y="137"/>
                </a:cxn>
                <a:cxn ang="0">
                  <a:pos x="5779" y="772"/>
                </a:cxn>
                <a:cxn ang="0">
                  <a:pos x="2899" y="765"/>
                </a:cxn>
                <a:cxn ang="0">
                  <a:pos x="2757" y="946"/>
                </a:cxn>
                <a:cxn ang="0">
                  <a:pos x="1883" y="946"/>
                </a:cxn>
                <a:cxn ang="0">
                  <a:pos x="1663" y="687"/>
                </a:cxn>
                <a:cxn ang="0">
                  <a:pos x="0" y="687"/>
                </a:cxn>
                <a:cxn ang="0">
                  <a:pos x="35" y="480"/>
                </a:cxn>
              </a:cxnLst>
              <a:rect l="0" t="0" r="r" b="b"/>
              <a:pathLst>
                <a:path w="5779" h="946">
                  <a:moveTo>
                    <a:pt x="6" y="454"/>
                  </a:moveTo>
                  <a:lnTo>
                    <a:pt x="355" y="454"/>
                  </a:lnTo>
                  <a:lnTo>
                    <a:pt x="757" y="1"/>
                  </a:lnTo>
                  <a:lnTo>
                    <a:pt x="2511" y="0"/>
                  </a:lnTo>
                  <a:lnTo>
                    <a:pt x="2646" y="144"/>
                  </a:lnTo>
                  <a:lnTo>
                    <a:pt x="5779" y="137"/>
                  </a:lnTo>
                  <a:lnTo>
                    <a:pt x="5779" y="772"/>
                  </a:lnTo>
                  <a:lnTo>
                    <a:pt x="2899" y="765"/>
                  </a:lnTo>
                  <a:lnTo>
                    <a:pt x="2757" y="946"/>
                  </a:lnTo>
                  <a:lnTo>
                    <a:pt x="1883" y="946"/>
                  </a:lnTo>
                  <a:lnTo>
                    <a:pt x="1663" y="687"/>
                  </a:lnTo>
                  <a:lnTo>
                    <a:pt x="0" y="687"/>
                  </a:lnTo>
                  <a:lnTo>
                    <a:pt x="35" y="480"/>
                  </a:lnTo>
                </a:path>
              </a:pathLst>
            </a:custGeom>
            <a:solidFill>
              <a:schemeClr val="tx2"/>
            </a:solidFill>
            <a:ln w="9525">
              <a:noFill/>
              <a:round/>
              <a:headEnd/>
              <a:tailEnd/>
            </a:ln>
            <a:effectLst>
              <a:outerShdw dist="77251" dir="4832261" algn="ctr" rotWithShape="0">
                <a:srgbClr val="000066">
                  <a:alpha val="19000"/>
                </a:srgbClr>
              </a:outerShdw>
            </a:effectLst>
          </p:spPr>
          <p:txBody>
            <a:bodyPr/>
            <a:lstStyle/>
            <a:p>
              <a:pPr algn="l" rtl="0" fontAlgn="auto">
                <a:spcBef>
                  <a:spcPts val="0"/>
                </a:spcBef>
                <a:spcAft>
                  <a:spcPts val="0"/>
                </a:spcAft>
              </a:pPr>
              <a:endParaRPr lang="fa-IR">
                <a:solidFill>
                  <a:srgbClr val="B1E2FB"/>
                </a:solidFill>
                <a:latin typeface="Verdana"/>
                <a:cs typeface="+mn-cs"/>
              </a:endParaRPr>
            </a:p>
          </p:txBody>
        </p:sp>
        <p:sp>
          <p:nvSpPr>
            <p:cNvPr id="3091" name="Freeform 19" descr="01_img(Global Digtal Desigm(imageState)"/>
            <p:cNvSpPr>
              <a:spLocks/>
            </p:cNvSpPr>
            <p:nvPr/>
          </p:nvSpPr>
          <p:spPr bwMode="ltGray">
            <a:xfrm>
              <a:off x="-6" y="1731"/>
              <a:ext cx="5785" cy="895"/>
            </a:xfrm>
            <a:custGeom>
              <a:avLst/>
              <a:gdLst/>
              <a:ahLst/>
              <a:cxnLst>
                <a:cxn ang="0">
                  <a:pos x="0" y="455"/>
                </a:cxn>
                <a:cxn ang="0">
                  <a:pos x="369" y="454"/>
                </a:cxn>
                <a:cxn ang="0">
                  <a:pos x="776" y="0"/>
                </a:cxn>
                <a:cxn ang="0">
                  <a:pos x="2496" y="0"/>
                </a:cxn>
                <a:cxn ang="0">
                  <a:pos x="2632" y="136"/>
                </a:cxn>
                <a:cxn ang="0">
                  <a:pos x="5799" y="136"/>
                </a:cxn>
                <a:cxn ang="0">
                  <a:pos x="5788" y="727"/>
                </a:cxn>
                <a:cxn ang="0">
                  <a:pos x="2883" y="708"/>
                </a:cxn>
                <a:cxn ang="0">
                  <a:pos x="2747" y="895"/>
                </a:cxn>
                <a:cxn ang="0">
                  <a:pos x="1899" y="895"/>
                </a:cxn>
                <a:cxn ang="0">
                  <a:pos x="1681" y="635"/>
                </a:cxn>
                <a:cxn ang="0">
                  <a:pos x="7" y="635"/>
                </a:cxn>
                <a:cxn ang="0">
                  <a:pos x="7" y="454"/>
                </a:cxn>
              </a:cxnLst>
              <a:rect l="0" t="0" r="r" b="b"/>
              <a:pathLst>
                <a:path w="5799" h="895">
                  <a:moveTo>
                    <a:pt x="0" y="455"/>
                  </a:moveTo>
                  <a:lnTo>
                    <a:pt x="369" y="454"/>
                  </a:lnTo>
                  <a:lnTo>
                    <a:pt x="776" y="0"/>
                  </a:lnTo>
                  <a:lnTo>
                    <a:pt x="2496" y="0"/>
                  </a:lnTo>
                  <a:lnTo>
                    <a:pt x="2632" y="136"/>
                  </a:lnTo>
                  <a:lnTo>
                    <a:pt x="5799" y="136"/>
                  </a:lnTo>
                  <a:lnTo>
                    <a:pt x="5788" y="727"/>
                  </a:lnTo>
                  <a:lnTo>
                    <a:pt x="2883" y="708"/>
                  </a:lnTo>
                  <a:lnTo>
                    <a:pt x="2747" y="895"/>
                  </a:lnTo>
                  <a:lnTo>
                    <a:pt x="1899" y="895"/>
                  </a:lnTo>
                  <a:lnTo>
                    <a:pt x="1681" y="635"/>
                  </a:lnTo>
                  <a:lnTo>
                    <a:pt x="7" y="635"/>
                  </a:lnTo>
                  <a:lnTo>
                    <a:pt x="7" y="454"/>
                  </a:lnTo>
                </a:path>
              </a:pathLst>
            </a:custGeom>
            <a:blipFill dpi="0" rotWithShape="1">
              <a:blip r:embed="rId3" cstate="print"/>
              <a:srcRect/>
              <a:stretch>
                <a:fillRect/>
              </a:stretch>
            </a:blipFill>
            <a:ln w="9525">
              <a:noFill/>
              <a:round/>
              <a:headEnd/>
              <a:tailEnd/>
            </a:ln>
            <a:effectLst/>
          </p:spPr>
          <p:txBody>
            <a:bodyPr/>
            <a:lstStyle/>
            <a:p>
              <a:pPr algn="l" rtl="0" fontAlgn="auto">
                <a:spcBef>
                  <a:spcPts val="0"/>
                </a:spcBef>
                <a:spcAft>
                  <a:spcPts val="0"/>
                </a:spcAft>
              </a:pPr>
              <a:endParaRPr lang="fa-IR">
                <a:solidFill>
                  <a:srgbClr val="B1E2FB"/>
                </a:solidFill>
                <a:latin typeface="Verdana"/>
                <a:cs typeface="+mn-cs"/>
              </a:endParaRPr>
            </a:p>
          </p:txBody>
        </p:sp>
      </p:grpSp>
      <p:sp>
        <p:nvSpPr>
          <p:cNvPr id="3075" name="Rectangle 3"/>
          <p:cNvSpPr>
            <a:spLocks noGrp="1" noChangeArrowheads="1"/>
          </p:cNvSpPr>
          <p:nvPr>
            <p:ph type="subTitle" idx="1"/>
          </p:nvPr>
        </p:nvSpPr>
        <p:spPr>
          <a:xfrm>
            <a:off x="533400" y="4876800"/>
            <a:ext cx="8153400" cy="533400"/>
          </a:xfrm>
        </p:spPr>
        <p:txBody>
          <a:bodyPr/>
          <a:lstStyle>
            <a:lvl1pPr marL="0" indent="0" algn="ctr">
              <a:buFont typeface="Wingdings" pitchFamily="2" charset="2"/>
              <a:buNone/>
              <a:defRPr sz="1600">
                <a:solidFill>
                  <a:schemeClr val="tx2"/>
                </a:solidFill>
              </a:defRPr>
            </a:lvl1pPr>
          </a:lstStyle>
          <a:p>
            <a:r>
              <a:rPr lang="en-US" smtClean="0"/>
              <a:t>Click to edit Master subtitle style</a:t>
            </a:r>
            <a:endParaRPr lang="en-US"/>
          </a:p>
        </p:txBody>
      </p:sp>
      <p:sp>
        <p:nvSpPr>
          <p:cNvPr id="3092" name="Rectangle 20"/>
          <p:cNvSpPr>
            <a:spLocks noGrp="1" noChangeArrowheads="1"/>
          </p:cNvSpPr>
          <p:nvPr>
            <p:ph type="ctrTitle" sz="quarter"/>
          </p:nvPr>
        </p:nvSpPr>
        <p:spPr>
          <a:xfrm>
            <a:off x="755650" y="1700213"/>
            <a:ext cx="7777163" cy="792162"/>
          </a:xfrm>
          <a:effectLst>
            <a:outerShdw dist="53882" dir="2700000" algn="ctr" rotWithShape="0">
              <a:srgbClr val="000066">
                <a:alpha val="50000"/>
              </a:srgbClr>
            </a:outerShdw>
          </a:effectLst>
        </p:spPr>
        <p:txBody>
          <a:bodyPr/>
          <a:lstStyle>
            <a:lvl1pPr>
              <a:defRPr sz="4000" b="1">
                <a:latin typeface="Verdana" pitchFamily="34" charset="0"/>
              </a:defRPr>
            </a:lvl1pPr>
          </a:lstStyle>
          <a:p>
            <a:r>
              <a:rPr lang="en-US" altLang="ko-KR" smtClean="0"/>
              <a:t>Click to edit Master title style</a:t>
            </a:r>
            <a:endParaRPr lang="en-US" altLang="ko-KR"/>
          </a:p>
        </p:txBody>
      </p:sp>
    </p:spTree>
    <p:extLst>
      <p:ext uri="{BB962C8B-B14F-4D97-AF65-F5344CB8AC3E}">
        <p14:creationId xmlns:p14="http://schemas.microsoft.com/office/powerpoint/2010/main" xmlns="" val="1467662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lang="fa-IR" b="1" kern="0">
                <a:effectLst>
                  <a:outerShdw blurRad="38100" dist="38100" dir="2700000" algn="tl">
                    <a:srgbClr val="000000">
                      <a:alpha val="43137"/>
                    </a:srgbClr>
                  </a:outerShdw>
                </a:effectLst>
                <a:cs typeface="B Titr" panose="00000700000000000000" pitchFamily="2" charset="-78"/>
              </a:defRPr>
            </a:lvl1pPr>
          </a:lstStyle>
          <a:p>
            <a:pPr lvl="0" algn="r"/>
            <a:r>
              <a:rPr lang="en-US" smtClean="0"/>
              <a:t>Click to edit Master title style</a:t>
            </a:r>
            <a:endParaRPr lang="fa-IR"/>
          </a:p>
        </p:txBody>
      </p:sp>
      <p:sp>
        <p:nvSpPr>
          <p:cNvPr id="3" name="Content Placeholder 2"/>
          <p:cNvSpPr>
            <a:spLocks noGrp="1"/>
          </p:cNvSpPr>
          <p:nvPr>
            <p:ph idx="1"/>
          </p:nvPr>
        </p:nvSpPr>
        <p:spPr>
          <a:xfrm>
            <a:off x="533400" y="1371601"/>
            <a:ext cx="8229600" cy="4876799"/>
          </a:xfrm>
        </p:spPr>
        <p:txBody>
          <a:bodyPr/>
          <a:lstStyle>
            <a:lvl1pPr algn="just">
              <a:defRPr/>
            </a:lvl1pPr>
            <a:lvl2pPr algn="just">
              <a:defRPr/>
            </a:lvl2pPr>
            <a:lvl3pPr algn="just">
              <a:defRPr/>
            </a:lvl3pPr>
            <a:lvl4pPr algn="just">
              <a:defRPr/>
            </a:lvl4pPr>
            <a:lvl5pPr algn="ju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Slide Number Placeholder 5"/>
          <p:cNvSpPr>
            <a:spLocks noGrp="1"/>
          </p:cNvSpPr>
          <p:nvPr>
            <p:ph type="sldNum" sz="quarter" idx="12"/>
          </p:nvPr>
        </p:nvSpPr>
        <p:spPr/>
        <p:txBody>
          <a:bodyPr/>
          <a:lstStyle>
            <a:lvl1pPr>
              <a:defRPr/>
            </a:lvl1pPr>
          </a:lstStyle>
          <a:p>
            <a:fld id="{A0449455-BCDC-4C4D-B6F9-7343768B74CA}" type="slidenum">
              <a:rPr lang="en-US">
                <a:solidFill>
                  <a:srgbClr val="B1E2FB"/>
                </a:solidFill>
              </a:rPr>
              <a:pPr/>
              <a:t>‹#›</a:t>
            </a:fld>
            <a:endParaRPr lang="en-US">
              <a:solidFill>
                <a:srgbClr val="B1E2FB"/>
              </a:solidFill>
            </a:endParaRPr>
          </a:p>
        </p:txBody>
      </p:sp>
      <p:cxnSp>
        <p:nvCxnSpPr>
          <p:cNvPr id="10" name="Straight Connector 9"/>
          <p:cNvCxnSpPr/>
          <p:nvPr userDrawn="1"/>
        </p:nvCxnSpPr>
        <p:spPr bwMode="auto">
          <a:xfrm flipH="1">
            <a:off x="333828" y="6400800"/>
            <a:ext cx="8496000" cy="0"/>
          </a:xfrm>
          <a:prstGeom prst="line">
            <a:avLst/>
          </a:prstGeom>
          <a:ln>
            <a:solidFill>
              <a:schemeClr val="tx2"/>
            </a:solidFill>
            <a:headEnd type="none" w="med" len="med"/>
            <a:tailEnd type="none" w="med" len="med"/>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3" name="Footer Placeholder 4"/>
          <p:cNvSpPr txBox="1">
            <a:spLocks/>
          </p:cNvSpPr>
          <p:nvPr userDrawn="1"/>
        </p:nvSpPr>
        <p:spPr bwMode="auto">
          <a:xfrm>
            <a:off x="0" y="6461125"/>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cs typeface="B Titr" pitchFamily="2" charset="-78"/>
              </a:defRPr>
            </a:lvl1pPr>
          </a:lstStyle>
          <a:p>
            <a:pPr algn="ctr" rtl="0" fontAlgn="auto">
              <a:spcBef>
                <a:spcPts val="0"/>
              </a:spcBef>
              <a:spcAft>
                <a:spcPts val="0"/>
              </a:spcAft>
              <a:defRPr/>
            </a:pPr>
            <a:r>
              <a:rPr lang="en-US" sz="1400" dirty="0" smtClean="0">
                <a:solidFill>
                  <a:srgbClr val="B1E2FB"/>
                </a:solidFill>
                <a:latin typeface="Verdana"/>
              </a:rPr>
              <a:t>shokohyar@gmail.com</a:t>
            </a:r>
            <a:endParaRPr lang="en-US" sz="1400" dirty="0">
              <a:solidFill>
                <a:srgbClr val="B1E2FB"/>
              </a:solidFill>
              <a:latin typeface="Verdana"/>
            </a:endParaRPr>
          </a:p>
        </p:txBody>
      </p:sp>
      <p:sp>
        <p:nvSpPr>
          <p:cNvPr id="14" name="Rectangle 13"/>
          <p:cNvSpPr/>
          <p:nvPr userDrawn="1"/>
        </p:nvSpPr>
        <p:spPr>
          <a:xfrm>
            <a:off x="2416820" y="6474023"/>
            <a:ext cx="3749744" cy="338554"/>
          </a:xfrm>
          <a:prstGeom prst="rect">
            <a:avLst/>
          </a:prstGeom>
        </p:spPr>
        <p:txBody>
          <a:bodyPr wrap="none">
            <a:spAutoFit/>
          </a:bodyPr>
          <a:lstStyle/>
          <a:p>
            <a:pPr algn="ctr" rtl="0" fontAlgn="auto">
              <a:spcBef>
                <a:spcPts val="0"/>
              </a:spcBef>
              <a:spcAft>
                <a:spcPts val="0"/>
              </a:spcAft>
              <a:defRPr/>
            </a:pPr>
            <a:r>
              <a:rPr lang="fa-IR" sz="1600" dirty="0" smtClean="0">
                <a:solidFill>
                  <a:srgbClr val="B1E2FB"/>
                </a:solidFill>
                <a:latin typeface="Verdana"/>
                <a:cs typeface="B Titr" pitchFamily="2" charset="-78"/>
              </a:rPr>
              <a:t>سيستم هاي اطلاعاتي يکپارچه حسابداري مديريت </a:t>
            </a:r>
          </a:p>
        </p:txBody>
      </p:sp>
    </p:spTree>
    <p:extLst>
      <p:ext uri="{BB962C8B-B14F-4D97-AF65-F5344CB8AC3E}">
        <p14:creationId xmlns:p14="http://schemas.microsoft.com/office/powerpoint/2010/main" xmlns="" val="18179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cxnSp>
        <p:nvCxnSpPr>
          <p:cNvPr id="10" name="Straight Connector 9"/>
          <p:cNvCxnSpPr/>
          <p:nvPr userDrawn="1"/>
        </p:nvCxnSpPr>
        <p:spPr bwMode="auto">
          <a:xfrm flipH="1">
            <a:off x="333828" y="6400800"/>
            <a:ext cx="8496000" cy="0"/>
          </a:xfrm>
          <a:prstGeom prst="line">
            <a:avLst/>
          </a:prstGeom>
          <a:ln>
            <a:solidFill>
              <a:schemeClr val="tx2"/>
            </a:solidFill>
            <a:headEnd type="none" w="med" len="med"/>
            <a:tailEnd type="none" w="med" len="med"/>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7664417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cstate="print"/>
          <a:srcRect/>
          <a:stretch>
            <a:fillRect/>
          </a:stretch>
        </a:blipFill>
        <a:effectLst/>
      </p:bgPr>
    </p:bg>
    <p:spTree>
      <p:nvGrpSpPr>
        <p:cNvPr id="1" name=""/>
        <p:cNvGrpSpPr/>
        <p:nvPr/>
      </p:nvGrpSpPr>
      <p:grpSpPr>
        <a:xfrm>
          <a:off x="0" y="0"/>
          <a:ext cx="0" cy="0"/>
          <a:chOff x="0" y="0"/>
          <a:chExt cx="0" cy="0"/>
        </a:xfrm>
      </p:grpSpPr>
      <p:sp>
        <p:nvSpPr>
          <p:cNvPr id="1040" name="Freeform 16"/>
          <p:cNvSpPr>
            <a:spLocks/>
          </p:cNvSpPr>
          <p:nvPr/>
        </p:nvSpPr>
        <p:spPr bwMode="gray">
          <a:xfrm>
            <a:off x="-15875" y="288925"/>
            <a:ext cx="9159875" cy="917575"/>
          </a:xfrm>
          <a:custGeom>
            <a:avLst/>
            <a:gdLst/>
            <a:ahLst/>
            <a:cxnLst>
              <a:cxn ang="0">
                <a:pos x="434" y="356"/>
              </a:cxn>
              <a:cxn ang="0">
                <a:pos x="751" y="2"/>
              </a:cxn>
              <a:cxn ang="0">
                <a:pos x="2158" y="0"/>
              </a:cxn>
              <a:cxn ang="0">
                <a:pos x="2244" y="115"/>
              </a:cxn>
              <a:cxn ang="0">
                <a:pos x="5770" y="115"/>
              </a:cxn>
              <a:cxn ang="0">
                <a:pos x="5764" y="489"/>
              </a:cxn>
              <a:cxn ang="0">
                <a:pos x="4998" y="495"/>
              </a:cxn>
              <a:cxn ang="0">
                <a:pos x="4897" y="576"/>
              </a:cxn>
              <a:cxn ang="0">
                <a:pos x="0" y="578"/>
              </a:cxn>
              <a:cxn ang="0">
                <a:pos x="16" y="369"/>
              </a:cxn>
            </a:cxnLst>
            <a:rect l="0" t="0" r="r" b="b"/>
            <a:pathLst>
              <a:path w="5770" h="578">
                <a:moveTo>
                  <a:pt x="434" y="356"/>
                </a:moveTo>
                <a:lnTo>
                  <a:pt x="751" y="2"/>
                </a:lnTo>
                <a:lnTo>
                  <a:pt x="2158" y="0"/>
                </a:lnTo>
                <a:lnTo>
                  <a:pt x="2244" y="115"/>
                </a:lnTo>
                <a:lnTo>
                  <a:pt x="5770" y="115"/>
                </a:lnTo>
                <a:lnTo>
                  <a:pt x="5764" y="489"/>
                </a:lnTo>
                <a:lnTo>
                  <a:pt x="4998" y="495"/>
                </a:lnTo>
                <a:lnTo>
                  <a:pt x="4897" y="576"/>
                </a:lnTo>
                <a:lnTo>
                  <a:pt x="0" y="578"/>
                </a:lnTo>
                <a:lnTo>
                  <a:pt x="16" y="369"/>
                </a:lnTo>
              </a:path>
            </a:pathLst>
          </a:custGeom>
          <a:solidFill>
            <a:schemeClr val="tx2"/>
          </a:solidFill>
          <a:ln w="9525">
            <a:noFill/>
            <a:round/>
            <a:headEnd/>
            <a:tailEnd/>
          </a:ln>
          <a:effectLst>
            <a:outerShdw dist="77251" dir="4832261" algn="ctr" rotWithShape="0">
              <a:srgbClr val="000066">
                <a:alpha val="30000"/>
              </a:srgbClr>
            </a:outerShdw>
          </a:effectLst>
        </p:spPr>
        <p:txBody>
          <a:bodyPr/>
          <a:lstStyle/>
          <a:p>
            <a:pPr algn="l" rtl="0" fontAlgn="auto">
              <a:spcBef>
                <a:spcPts val="0"/>
              </a:spcBef>
              <a:spcAft>
                <a:spcPts val="0"/>
              </a:spcAft>
            </a:pPr>
            <a:endParaRPr lang="fa-IR">
              <a:solidFill>
                <a:srgbClr val="B1E2FB"/>
              </a:solidFill>
              <a:latin typeface="Verdana"/>
              <a:cs typeface="+mn-cs"/>
            </a:endParaRPr>
          </a:p>
        </p:txBody>
      </p:sp>
      <p:sp>
        <p:nvSpPr>
          <p:cNvPr id="1039" name="Freeform 15" descr="01c_img(Global Digtal Desigm(imageState)"/>
          <p:cNvSpPr>
            <a:spLocks/>
          </p:cNvSpPr>
          <p:nvPr/>
        </p:nvSpPr>
        <p:spPr bwMode="ltGray">
          <a:xfrm>
            <a:off x="-9525" y="322263"/>
            <a:ext cx="9153525" cy="854075"/>
          </a:xfrm>
          <a:custGeom>
            <a:avLst/>
            <a:gdLst/>
            <a:ahLst/>
            <a:cxnLst>
              <a:cxn ang="0">
                <a:pos x="433" y="360"/>
              </a:cxn>
              <a:cxn ang="0">
                <a:pos x="767" y="3"/>
              </a:cxn>
              <a:cxn ang="0">
                <a:pos x="2152" y="0"/>
              </a:cxn>
              <a:cxn ang="0">
                <a:pos x="2228" y="113"/>
              </a:cxn>
              <a:cxn ang="0">
                <a:pos x="5766" y="113"/>
              </a:cxn>
              <a:cxn ang="0">
                <a:pos x="5766" y="442"/>
              </a:cxn>
              <a:cxn ang="0">
                <a:pos x="4968" y="442"/>
              </a:cxn>
              <a:cxn ang="0">
                <a:pos x="4880" y="531"/>
              </a:cxn>
              <a:cxn ang="0">
                <a:pos x="0" y="521"/>
              </a:cxn>
              <a:cxn ang="0">
                <a:pos x="0" y="373"/>
              </a:cxn>
            </a:cxnLst>
            <a:rect l="0" t="0" r="r" b="b"/>
            <a:pathLst>
              <a:path w="5766" h="531">
                <a:moveTo>
                  <a:pt x="433" y="360"/>
                </a:moveTo>
                <a:lnTo>
                  <a:pt x="767" y="3"/>
                </a:lnTo>
                <a:lnTo>
                  <a:pt x="2152" y="0"/>
                </a:lnTo>
                <a:lnTo>
                  <a:pt x="2228" y="113"/>
                </a:lnTo>
                <a:lnTo>
                  <a:pt x="5766" y="113"/>
                </a:lnTo>
                <a:lnTo>
                  <a:pt x="5766" y="442"/>
                </a:lnTo>
                <a:lnTo>
                  <a:pt x="4968" y="442"/>
                </a:lnTo>
                <a:lnTo>
                  <a:pt x="4880" y="531"/>
                </a:lnTo>
                <a:lnTo>
                  <a:pt x="0" y="521"/>
                </a:lnTo>
                <a:lnTo>
                  <a:pt x="0" y="373"/>
                </a:lnTo>
              </a:path>
            </a:pathLst>
          </a:custGeom>
          <a:blipFill dpi="0" rotWithShape="1">
            <a:blip r:embed="rId6" cstate="print"/>
            <a:srcRect/>
            <a:stretch>
              <a:fillRect/>
            </a:stretch>
          </a:blipFill>
          <a:ln w="9525">
            <a:noFill/>
            <a:round/>
            <a:headEnd/>
            <a:tailEnd/>
          </a:ln>
          <a:effectLst/>
        </p:spPr>
        <p:txBody>
          <a:bodyPr/>
          <a:lstStyle/>
          <a:p>
            <a:pPr algn="l" rtl="0" fontAlgn="auto">
              <a:spcBef>
                <a:spcPts val="0"/>
              </a:spcBef>
              <a:spcAft>
                <a:spcPts val="0"/>
              </a:spcAft>
            </a:pPr>
            <a:endParaRPr lang="fa-IR">
              <a:solidFill>
                <a:srgbClr val="B1E2FB"/>
              </a:solidFill>
              <a:latin typeface="Verdana"/>
              <a:cs typeface="+mn-cs"/>
            </a:endParaRPr>
          </a:p>
        </p:txBody>
      </p:sp>
      <p:sp>
        <p:nvSpPr>
          <p:cNvPr id="1027" name="Rectangle 3"/>
          <p:cNvSpPr>
            <a:spLocks noGrp="1" noChangeArrowheads="1"/>
          </p:cNvSpPr>
          <p:nvPr>
            <p:ph type="body" idx="1"/>
          </p:nvPr>
        </p:nvSpPr>
        <p:spPr bwMode="auto">
          <a:xfrm>
            <a:off x="533400" y="1371600"/>
            <a:ext cx="8229600" cy="524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auto">
              <a:spcBef>
                <a:spcPts val="0"/>
              </a:spcBef>
              <a:spcAft>
                <a:spcPts val="0"/>
              </a:spcAft>
            </a:pPr>
            <a:endParaRPr lang="en-US">
              <a:solidFill>
                <a:srgbClr val="B1E2FB"/>
              </a:solidFill>
              <a:latin typeface="Verdana"/>
              <a:cs typeface="+mn-cs"/>
            </a:endParaRPr>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auto">
              <a:spcBef>
                <a:spcPts val="0"/>
              </a:spcBef>
              <a:spcAft>
                <a:spcPts val="0"/>
              </a:spcAft>
            </a:pPr>
            <a:r>
              <a:rPr lang="en-US" smtClean="0">
                <a:solidFill>
                  <a:srgbClr val="B1E2FB"/>
                </a:solidFill>
                <a:latin typeface="Verdana"/>
                <a:cs typeface="+mn-cs"/>
              </a:rPr>
              <a:t>@hesabdoni </a:t>
            </a:r>
            <a:endParaRPr lang="en-US">
              <a:solidFill>
                <a:srgbClr val="B1E2FB"/>
              </a:solidFill>
              <a:latin typeface="Verdana"/>
              <a:cs typeface="+mn-cs"/>
            </a:endParaRPr>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auto">
              <a:spcBef>
                <a:spcPts val="0"/>
              </a:spcBef>
              <a:spcAft>
                <a:spcPts val="0"/>
              </a:spcAft>
            </a:pPr>
            <a:fld id="{22C1D4E5-1C7C-4645-A83C-8C0CBD8AC6B2}" type="slidenum">
              <a:rPr lang="en-US">
                <a:solidFill>
                  <a:srgbClr val="B1E2FB"/>
                </a:solidFill>
                <a:latin typeface="Verdana"/>
                <a:cs typeface="+mn-cs"/>
              </a:rPr>
              <a:pPr rtl="0" fontAlgn="auto">
                <a:spcBef>
                  <a:spcPts val="0"/>
                </a:spcBef>
                <a:spcAft>
                  <a:spcPts val="0"/>
                </a:spcAft>
              </a:pPr>
              <a:t>‹#›</a:t>
            </a:fld>
            <a:endParaRPr lang="en-US">
              <a:solidFill>
                <a:srgbClr val="B1E2FB"/>
              </a:solidFill>
              <a:latin typeface="Verdana"/>
              <a:cs typeface="+mn-cs"/>
            </a:endParaRPr>
          </a:p>
        </p:txBody>
      </p:sp>
      <p:sp>
        <p:nvSpPr>
          <p:cNvPr id="1026" name="Rectangle 2"/>
          <p:cNvSpPr>
            <a:spLocks noGrp="1" noChangeArrowheads="1"/>
          </p:cNvSpPr>
          <p:nvPr>
            <p:ph type="title"/>
          </p:nvPr>
        </p:nvSpPr>
        <p:spPr bwMode="auto">
          <a:xfrm>
            <a:off x="1066800" y="533400"/>
            <a:ext cx="7391400" cy="563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xmlns="" val="208516227"/>
      </p:ext>
    </p:extLst>
  </p:cSld>
  <p:clrMap bg1="dk2" tx1="lt1" bg2="dk1" tx2="lt2" accent1="accent1" accent2="accent2" accent3="accent3" accent4="accent4" accent5="accent5" accent6="accent6" hlink="hlink" folHlink="folHlink"/>
  <p:sldLayoutIdLst>
    <p:sldLayoutId id="2147483911" r:id="rId1"/>
    <p:sldLayoutId id="2147483912" r:id="rId2"/>
    <p:sldLayoutId id="2147483913" r:id="rId3"/>
  </p:sldLayoutIdLst>
  <p:hf sldNum="0" hdr="0" dt="0"/>
  <p:txStyles>
    <p:titleStyle>
      <a:lvl1pPr algn="ctr" rtl="1" eaLnBrk="1" fontAlgn="base" hangingPunct="1">
        <a:spcBef>
          <a:spcPct val="0"/>
        </a:spcBef>
        <a:spcAft>
          <a:spcPct val="0"/>
        </a:spcAft>
        <a:defRPr sz="3600">
          <a:solidFill>
            <a:schemeClr val="tx2"/>
          </a:solidFill>
          <a:latin typeface="+mj-lt"/>
          <a:ea typeface="+mj-ea"/>
          <a:cs typeface="+mj-cs"/>
        </a:defRPr>
      </a:lvl1pPr>
      <a:lvl2pPr algn="ctr" rtl="1" eaLnBrk="1" fontAlgn="base" hangingPunct="1">
        <a:spcBef>
          <a:spcPct val="0"/>
        </a:spcBef>
        <a:spcAft>
          <a:spcPct val="0"/>
        </a:spcAft>
        <a:defRPr sz="3600">
          <a:solidFill>
            <a:schemeClr val="tx2"/>
          </a:solidFill>
          <a:latin typeface="Arial" pitchFamily="34" charset="0"/>
        </a:defRPr>
      </a:lvl2pPr>
      <a:lvl3pPr algn="ctr" rtl="1" eaLnBrk="1" fontAlgn="base" hangingPunct="1">
        <a:spcBef>
          <a:spcPct val="0"/>
        </a:spcBef>
        <a:spcAft>
          <a:spcPct val="0"/>
        </a:spcAft>
        <a:defRPr sz="3600">
          <a:solidFill>
            <a:schemeClr val="tx2"/>
          </a:solidFill>
          <a:latin typeface="Arial" pitchFamily="34" charset="0"/>
        </a:defRPr>
      </a:lvl3pPr>
      <a:lvl4pPr algn="ctr" rtl="1" eaLnBrk="1" fontAlgn="base" hangingPunct="1">
        <a:spcBef>
          <a:spcPct val="0"/>
        </a:spcBef>
        <a:spcAft>
          <a:spcPct val="0"/>
        </a:spcAft>
        <a:defRPr sz="3600">
          <a:solidFill>
            <a:schemeClr val="tx2"/>
          </a:solidFill>
          <a:latin typeface="Arial" pitchFamily="34" charset="0"/>
        </a:defRPr>
      </a:lvl4pPr>
      <a:lvl5pPr algn="ctr" rtl="1" eaLnBrk="1" fontAlgn="base" hangingPunct="1">
        <a:spcBef>
          <a:spcPct val="0"/>
        </a:spcBef>
        <a:spcAft>
          <a:spcPct val="0"/>
        </a:spcAft>
        <a:defRPr sz="3600">
          <a:solidFill>
            <a:schemeClr val="tx2"/>
          </a:solidFill>
          <a:latin typeface="Arial" pitchFamily="34" charset="0"/>
        </a:defRPr>
      </a:lvl5pPr>
      <a:lvl6pPr marL="457200" algn="ctr" rtl="1" eaLnBrk="1" fontAlgn="base" hangingPunct="1">
        <a:spcBef>
          <a:spcPct val="0"/>
        </a:spcBef>
        <a:spcAft>
          <a:spcPct val="0"/>
        </a:spcAft>
        <a:defRPr sz="3600">
          <a:solidFill>
            <a:schemeClr val="tx2"/>
          </a:solidFill>
          <a:latin typeface="Arial" pitchFamily="34" charset="0"/>
        </a:defRPr>
      </a:lvl6pPr>
      <a:lvl7pPr marL="914400" algn="ctr" rtl="1" eaLnBrk="1" fontAlgn="base" hangingPunct="1">
        <a:spcBef>
          <a:spcPct val="0"/>
        </a:spcBef>
        <a:spcAft>
          <a:spcPct val="0"/>
        </a:spcAft>
        <a:defRPr sz="3600">
          <a:solidFill>
            <a:schemeClr val="tx2"/>
          </a:solidFill>
          <a:latin typeface="Arial" pitchFamily="34" charset="0"/>
        </a:defRPr>
      </a:lvl7pPr>
      <a:lvl8pPr marL="1371600" algn="ctr" rtl="1" eaLnBrk="1" fontAlgn="base" hangingPunct="1">
        <a:spcBef>
          <a:spcPct val="0"/>
        </a:spcBef>
        <a:spcAft>
          <a:spcPct val="0"/>
        </a:spcAft>
        <a:defRPr sz="3600">
          <a:solidFill>
            <a:schemeClr val="tx2"/>
          </a:solidFill>
          <a:latin typeface="Arial" pitchFamily="34" charset="0"/>
        </a:defRPr>
      </a:lvl8pPr>
      <a:lvl9pPr marL="1828800" algn="ctr" rtl="1" eaLnBrk="1" fontAlgn="base" hangingPunct="1">
        <a:spcBef>
          <a:spcPct val="0"/>
        </a:spcBef>
        <a:spcAft>
          <a:spcPct val="0"/>
        </a:spcAft>
        <a:defRPr sz="3600">
          <a:solidFill>
            <a:schemeClr val="tx2"/>
          </a:solidFill>
          <a:latin typeface="Arial" pitchFamily="34" charset="0"/>
        </a:defRPr>
      </a:lvl9pPr>
    </p:titleStyle>
    <p:bodyStyle>
      <a:lvl1pPr marL="342900" indent="-342900" algn="r" rtl="1" eaLnBrk="1" fontAlgn="base" hangingPunct="1">
        <a:spcBef>
          <a:spcPct val="20000"/>
        </a:spcBef>
        <a:spcAft>
          <a:spcPct val="0"/>
        </a:spcAft>
        <a:buClr>
          <a:schemeClr val="hlink"/>
        </a:buClr>
        <a:buFont typeface="Wingdings" pitchFamily="2" charset="2"/>
        <a:buChar char="v"/>
        <a:defRPr sz="2800" b="1">
          <a:solidFill>
            <a:schemeClr val="tx1"/>
          </a:solidFill>
          <a:latin typeface="+mn-lt"/>
          <a:ea typeface="+mn-ea"/>
          <a:cs typeface="+mn-cs"/>
        </a:defRPr>
      </a:lvl1pPr>
      <a:lvl2pPr marL="742950" indent="-285750" algn="r" rtl="1" eaLnBrk="1" fontAlgn="base" hangingPunct="1">
        <a:spcBef>
          <a:spcPct val="20000"/>
        </a:spcBef>
        <a:spcAft>
          <a:spcPct val="0"/>
        </a:spcAft>
        <a:buClr>
          <a:schemeClr val="accent1"/>
        </a:buClr>
        <a:buFont typeface="Wingdings" pitchFamily="2" charset="2"/>
        <a:buChar char="§"/>
        <a:defRPr sz="2800">
          <a:solidFill>
            <a:schemeClr val="tx1"/>
          </a:solidFill>
          <a:latin typeface="+mj-lt"/>
        </a:defRPr>
      </a:lvl2pPr>
      <a:lvl3pPr marL="1143000" indent="-228600" algn="r" rtl="1" eaLnBrk="1" fontAlgn="base" hangingPunct="1">
        <a:spcBef>
          <a:spcPct val="20000"/>
        </a:spcBef>
        <a:spcAft>
          <a:spcPct val="0"/>
        </a:spcAft>
        <a:buClr>
          <a:schemeClr val="tx1"/>
        </a:buClr>
        <a:buChar char="•"/>
        <a:defRPr sz="2400">
          <a:solidFill>
            <a:schemeClr val="tx1"/>
          </a:solidFill>
          <a:latin typeface="+mj-lt"/>
        </a:defRPr>
      </a:lvl3pPr>
      <a:lvl4pPr marL="1600200" indent="-228600" algn="r" rtl="1" eaLnBrk="1" fontAlgn="base" hangingPunct="1">
        <a:spcBef>
          <a:spcPct val="20000"/>
        </a:spcBef>
        <a:spcAft>
          <a:spcPct val="0"/>
        </a:spcAft>
        <a:buChar char="–"/>
        <a:defRPr sz="2000">
          <a:solidFill>
            <a:schemeClr val="tx1"/>
          </a:solidFill>
          <a:latin typeface="+mj-lt"/>
        </a:defRPr>
      </a:lvl4pPr>
      <a:lvl5pPr marL="2057400" indent="-228600" algn="r" rtl="1" eaLnBrk="1" fontAlgn="base" hangingPunct="1">
        <a:spcBef>
          <a:spcPct val="20000"/>
        </a:spcBef>
        <a:spcAft>
          <a:spcPct val="0"/>
        </a:spcAft>
        <a:buChar char="»"/>
        <a:defRPr sz="2000">
          <a:solidFill>
            <a:schemeClr val="tx1"/>
          </a:solidFill>
          <a:latin typeface="+mj-lt"/>
        </a:defRPr>
      </a:lvl5pPr>
      <a:lvl6pPr marL="2514600" indent="-228600" algn="r" rtl="1" eaLnBrk="1" fontAlgn="base" hangingPunct="1">
        <a:spcBef>
          <a:spcPct val="20000"/>
        </a:spcBef>
        <a:spcAft>
          <a:spcPct val="0"/>
        </a:spcAft>
        <a:buChar char="»"/>
        <a:defRPr sz="2000">
          <a:solidFill>
            <a:schemeClr val="tx1"/>
          </a:solidFill>
          <a:latin typeface="+mj-lt"/>
        </a:defRPr>
      </a:lvl6pPr>
      <a:lvl7pPr marL="2971800" indent="-228600" algn="r" rtl="1" eaLnBrk="1" fontAlgn="base" hangingPunct="1">
        <a:spcBef>
          <a:spcPct val="20000"/>
        </a:spcBef>
        <a:spcAft>
          <a:spcPct val="0"/>
        </a:spcAft>
        <a:buChar char="»"/>
        <a:defRPr sz="2000">
          <a:solidFill>
            <a:schemeClr val="tx1"/>
          </a:solidFill>
          <a:latin typeface="+mj-lt"/>
        </a:defRPr>
      </a:lvl7pPr>
      <a:lvl8pPr marL="3429000" indent="-228600" algn="r" rtl="1" eaLnBrk="1" fontAlgn="base" hangingPunct="1">
        <a:spcBef>
          <a:spcPct val="20000"/>
        </a:spcBef>
        <a:spcAft>
          <a:spcPct val="0"/>
        </a:spcAft>
        <a:buChar char="»"/>
        <a:defRPr sz="2000">
          <a:solidFill>
            <a:schemeClr val="tx1"/>
          </a:solidFill>
          <a:latin typeface="+mj-lt"/>
        </a:defRPr>
      </a:lvl8pPr>
      <a:lvl9pPr marL="3886200" indent="-228600" algn="r" rtl="1" eaLnBrk="1" fontAlgn="base" hangingPunct="1">
        <a:spcBef>
          <a:spcPct val="20000"/>
        </a:spcBef>
        <a:spcAft>
          <a:spcPct val="0"/>
        </a:spcAft>
        <a:buChar char="»"/>
        <a:defRPr sz="2000">
          <a:solidFill>
            <a:schemeClr val="tx1"/>
          </a:solidFill>
          <a:latin typeface="+mj-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3713038" y="943000"/>
            <a:ext cx="5436096" cy="1371600"/>
          </a:xfrm>
          <a:prstGeom prst="rect">
            <a:avLst/>
          </a:prstGeom>
        </p:spPr>
        <p:txBody>
          <a:bodyPr vert="horz" lIns="91440" tIns="45720" rIns="91440" bIns="45720" rtlCol="0">
            <a:noAutofit/>
          </a:bodyPr>
          <a:lstStyle/>
          <a:p>
            <a:pPr algn="ctr" rtl="0" fontAlgn="auto">
              <a:spcBef>
                <a:spcPct val="20000"/>
              </a:spcBef>
              <a:spcAft>
                <a:spcPts val="0"/>
              </a:spcAft>
              <a:buFont typeface="Arial" pitchFamily="34" charset="0"/>
              <a:buNone/>
              <a:defRPr/>
            </a:pPr>
            <a:r>
              <a:rPr lang="fa-IR"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Verdana"/>
                <a:cs typeface="B Titr" pitchFamily="2" charset="-78"/>
              </a:rPr>
              <a:t>سيستم هاي اطلاعاتي يکپارچه حسابداري مديريت </a:t>
            </a:r>
            <a:endParaRPr lang="en-US" sz="4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Verdana"/>
              <a:cs typeface="B Titr" pitchFamily="2" charset="-78"/>
            </a:endParaRPr>
          </a:p>
        </p:txBody>
      </p:sp>
      <p:sp>
        <p:nvSpPr>
          <p:cNvPr id="7170" name="AutoShape 2" descr="RTEmagicC_SCM_01.jp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fontAlgn="auto">
              <a:spcBef>
                <a:spcPts val="0"/>
              </a:spcBef>
              <a:spcAft>
                <a:spcPts val="0"/>
              </a:spcAft>
            </a:pPr>
            <a:endParaRPr lang="en-US">
              <a:solidFill>
                <a:srgbClr val="B1E2FB"/>
              </a:solidFill>
              <a:latin typeface="Verdana"/>
              <a:cs typeface="+mn-cs"/>
            </a:endParaRPr>
          </a:p>
        </p:txBody>
      </p:sp>
      <p:sp>
        <p:nvSpPr>
          <p:cNvPr id="7172" name="AutoShape 4" descr="RTEmagicC_SCM_01.jp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fontAlgn="auto">
              <a:spcBef>
                <a:spcPts val="0"/>
              </a:spcBef>
              <a:spcAft>
                <a:spcPts val="0"/>
              </a:spcAft>
            </a:pPr>
            <a:endParaRPr lang="en-US">
              <a:solidFill>
                <a:srgbClr val="B1E2FB"/>
              </a:solidFill>
              <a:latin typeface="Verdana"/>
              <a:cs typeface="+mn-cs"/>
            </a:endParaRPr>
          </a:p>
        </p:txBody>
      </p:sp>
      <p:sp>
        <p:nvSpPr>
          <p:cNvPr id="7174" name="AutoShape 6" descr="RTEmagicC_SCM_01.jpg[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gn="l" rtl="0" fontAlgn="auto">
              <a:spcBef>
                <a:spcPts val="0"/>
              </a:spcBef>
              <a:spcAft>
                <a:spcPts val="0"/>
              </a:spcAft>
            </a:pPr>
            <a:endParaRPr lang="en-US">
              <a:solidFill>
                <a:srgbClr val="B1E2FB"/>
              </a:solidFill>
              <a:latin typeface="Verdana"/>
              <a:cs typeface="+mn-cs"/>
            </a:endParaRPr>
          </a:p>
        </p:txBody>
      </p:sp>
      <p:grpSp>
        <p:nvGrpSpPr>
          <p:cNvPr id="10" name="Group 9"/>
          <p:cNvGrpSpPr/>
          <p:nvPr/>
        </p:nvGrpSpPr>
        <p:grpSpPr>
          <a:xfrm>
            <a:off x="76200" y="152400"/>
            <a:ext cx="1471464" cy="1476400"/>
            <a:chOff x="990600" y="4038600"/>
            <a:chExt cx="2047875" cy="2151744"/>
          </a:xfrm>
        </p:grpSpPr>
        <p:pic>
          <p:nvPicPr>
            <p:cNvPr id="7176" name="Picture 8"/>
            <p:cNvPicPr>
              <a:picLocks noChangeAspect="1" noChangeArrowheads="1"/>
            </p:cNvPicPr>
            <p:nvPr/>
          </p:nvPicPr>
          <p:blipFill>
            <a:blip r:embed="rId3" cstate="print"/>
            <a:srcRect/>
            <a:stretch>
              <a:fillRect/>
            </a:stretch>
          </p:blipFill>
          <p:spPr bwMode="auto">
            <a:xfrm>
              <a:off x="990600" y="5123544"/>
              <a:ext cx="2047875" cy="1066800"/>
            </a:xfrm>
            <a:prstGeom prst="rect">
              <a:avLst/>
            </a:prstGeom>
            <a:noFill/>
            <a:ln w="9525">
              <a:noFill/>
              <a:miter lim="800000"/>
              <a:headEnd/>
              <a:tailEnd/>
            </a:ln>
          </p:spPr>
        </p:pic>
        <p:pic>
          <p:nvPicPr>
            <p:cNvPr id="7177" name="Picture 9"/>
            <p:cNvPicPr>
              <a:picLocks noChangeAspect="1" noChangeArrowheads="1"/>
            </p:cNvPicPr>
            <p:nvPr/>
          </p:nvPicPr>
          <p:blipFill>
            <a:blip r:embed="rId4" cstate="print"/>
            <a:srcRect/>
            <a:stretch>
              <a:fillRect/>
            </a:stretch>
          </p:blipFill>
          <p:spPr bwMode="auto">
            <a:xfrm>
              <a:off x="990600" y="4038600"/>
              <a:ext cx="2047875" cy="1066800"/>
            </a:xfrm>
            <a:prstGeom prst="rect">
              <a:avLst/>
            </a:prstGeom>
            <a:noFill/>
            <a:ln w="9525">
              <a:noFill/>
              <a:miter lim="800000"/>
              <a:headEnd/>
              <a:tailEnd/>
            </a:ln>
          </p:spPr>
        </p:pic>
      </p:grpSp>
      <p:sp>
        <p:nvSpPr>
          <p:cNvPr id="13" name="Rectangle 3"/>
          <p:cNvSpPr txBox="1">
            <a:spLocks noChangeArrowheads="1"/>
          </p:cNvSpPr>
          <p:nvPr/>
        </p:nvSpPr>
        <p:spPr>
          <a:xfrm>
            <a:off x="4211960" y="5229200"/>
            <a:ext cx="4752528" cy="762000"/>
          </a:xfrm>
          <a:prstGeom prst="rect">
            <a:avLst/>
          </a:prstGeom>
        </p:spPr>
        <p:txBody>
          <a:bodyPr vert="horz" lIns="91440" tIns="45720" rIns="91440" bIns="45720" rtlCol="0">
            <a:no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Bef>
                <a:spcPct val="20000"/>
              </a:spcBef>
              <a:spcAft>
                <a:spcPts val="0"/>
              </a:spcAft>
              <a:defRPr/>
            </a:pPr>
            <a:r>
              <a:rPr lang="fa-IR" sz="2800" b="1" dirty="0" smtClean="0">
                <a:ln w="11430"/>
                <a:solidFill>
                  <a:srgbClr val="B1E2FB">
                    <a:lumMod val="90000"/>
                  </a:srgbClr>
                </a:solidFill>
                <a:effectLst>
                  <a:outerShdw blurRad="80000" dist="40000" dir="5040000" algn="tl">
                    <a:srgbClr val="000000">
                      <a:alpha val="30000"/>
                    </a:srgbClr>
                  </a:outerShdw>
                </a:effectLst>
                <a:latin typeface="Verdana"/>
                <a:cs typeface="B Titr" pitchFamily="2" charset="-78"/>
              </a:rPr>
              <a:t>مدرس: دکتر شکوهيار</a:t>
            </a:r>
          </a:p>
          <a:p>
            <a:pPr fontAlgn="auto">
              <a:spcBef>
                <a:spcPct val="20000"/>
              </a:spcBef>
              <a:spcAft>
                <a:spcPts val="0"/>
              </a:spcAft>
              <a:defRPr/>
            </a:pPr>
            <a:r>
              <a:rPr lang="en-GB" sz="2800" b="1" dirty="0" smtClean="0">
                <a:ln w="11430"/>
                <a:solidFill>
                  <a:srgbClr val="B1E2FB">
                    <a:lumMod val="90000"/>
                  </a:srgbClr>
                </a:solidFill>
                <a:effectLst>
                  <a:outerShdw blurRad="80000" dist="40000" dir="5040000" algn="tl">
                    <a:srgbClr val="000000">
                      <a:alpha val="30000"/>
                    </a:srgbClr>
                  </a:outerShdw>
                </a:effectLst>
                <a:latin typeface="Verdana"/>
                <a:cs typeface="B Titr" pitchFamily="2" charset="-78"/>
              </a:rPr>
              <a:t>Shokohyar@gmail.com</a:t>
            </a:r>
            <a:endParaRPr lang="fa-IR" sz="2800" b="1" dirty="0" smtClean="0">
              <a:ln w="11430"/>
              <a:solidFill>
                <a:srgbClr val="B1E2FB">
                  <a:lumMod val="90000"/>
                </a:srgbClr>
              </a:solidFill>
              <a:effectLst>
                <a:outerShdw blurRad="80000" dist="40000" dir="5040000" algn="tl">
                  <a:srgbClr val="000000">
                    <a:alpha val="30000"/>
                  </a:srgbClr>
                </a:outerShdw>
              </a:effectLst>
              <a:latin typeface="Verdana"/>
              <a:cs typeface="B Titr" pitchFamily="2" charset="-78"/>
            </a:endParaRPr>
          </a:p>
        </p:txBody>
      </p:sp>
    </p:spTree>
    <p:extLst>
      <p:ext uri="{BB962C8B-B14F-4D97-AF65-F5344CB8AC3E}">
        <p14:creationId xmlns:p14="http://schemas.microsoft.com/office/powerpoint/2010/main" xmlns="" val="26678045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algn="r" eaLnBrk="1" hangingPunct="1">
              <a:defRPr/>
            </a:pPr>
            <a:r>
              <a:rPr lang="fa-IR" sz="3200" b="0" dirty="0" smtClean="0"/>
              <a:t>طراحی سیستم توسط دایره سیستم اطلاعاتی شرکت</a:t>
            </a:r>
            <a:endParaRPr lang="en-US" sz="3200" b="0" dirty="0" smtClean="0"/>
          </a:p>
        </p:txBody>
      </p:sp>
      <p:sp>
        <p:nvSpPr>
          <p:cNvPr id="1229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fa-IR" sz="2400" dirty="0" smtClean="0">
                <a:cs typeface="B Koodak" panose="00000700000000000000" pitchFamily="2" charset="-78"/>
              </a:rPr>
              <a:t>معمولاً نرم افزارهای اختصاصی در داخل شرکت طراحی و اجرا می شوند.</a:t>
            </a:r>
            <a:r>
              <a:rPr lang="en-US" sz="2400" dirty="0" smtClean="0">
                <a:cs typeface="B Koodak" panose="00000700000000000000" pitchFamily="2" charset="-78"/>
              </a:rPr>
              <a:t> </a:t>
            </a:r>
            <a:r>
              <a:rPr lang="fa-IR" sz="2400" dirty="0" smtClean="0">
                <a:cs typeface="B Koodak" panose="00000700000000000000" pitchFamily="2" charset="-78"/>
              </a:rPr>
              <a:t>امّا هنگامی که شرکتی قراردادی با یک شرکت طراح منعقد می کند،</a:t>
            </a:r>
            <a:r>
              <a:rPr lang="en-US" sz="2400" dirty="0" smtClean="0">
                <a:cs typeface="B Koodak" panose="00000700000000000000" pitchFamily="2" charset="-78"/>
              </a:rPr>
              <a:t> </a:t>
            </a:r>
            <a:r>
              <a:rPr lang="fa-IR" sz="2400" dirty="0" smtClean="0">
                <a:cs typeface="B Koodak" panose="00000700000000000000" pitchFamily="2" charset="-78"/>
              </a:rPr>
              <a:t>شرکت باید فرایند طراحی و توسعه را به دقت نظارت و کنترل کند.</a:t>
            </a:r>
            <a:r>
              <a:rPr lang="en-US" sz="2400" dirty="0" smtClean="0">
                <a:cs typeface="B Koodak" panose="00000700000000000000" pitchFamily="2" charset="-78"/>
              </a:rPr>
              <a:t> </a:t>
            </a:r>
            <a:r>
              <a:rPr lang="fa-IR" sz="2400" dirty="0" smtClean="0">
                <a:cs typeface="B Koodak" panose="00000700000000000000" pitchFamily="2" charset="-78"/>
              </a:rPr>
              <a:t>رهنمودهای زیر نیز پیشنهاد می شود:</a:t>
            </a:r>
          </a:p>
          <a:p>
            <a:pPr eaLnBrk="1" hangingPunct="1">
              <a:defRPr/>
            </a:pPr>
            <a:r>
              <a:rPr lang="fa-IR" sz="2400" dirty="0" smtClean="0">
                <a:cs typeface="B Koodak" panose="00000700000000000000" pitchFamily="2" charset="-78"/>
              </a:rPr>
              <a:t>انتخاب دقیق طراح</a:t>
            </a:r>
          </a:p>
          <a:p>
            <a:pPr eaLnBrk="1" hangingPunct="1">
              <a:defRPr/>
            </a:pPr>
            <a:r>
              <a:rPr lang="fa-IR" sz="2400" dirty="0" smtClean="0">
                <a:cs typeface="B Koodak" panose="00000700000000000000" pitchFamily="2" charset="-78"/>
              </a:rPr>
              <a:t>امضای قرارداد</a:t>
            </a:r>
          </a:p>
          <a:p>
            <a:pPr eaLnBrk="1" hangingPunct="1">
              <a:defRPr/>
            </a:pPr>
            <a:r>
              <a:rPr lang="fa-IR" sz="2400" dirty="0" smtClean="0">
                <a:cs typeface="B Koodak" panose="00000700000000000000" pitchFamily="2" charset="-78"/>
              </a:rPr>
              <a:t>برنامه ریزی و نظارت بر هر مرحله از پروژه</a:t>
            </a:r>
          </a:p>
          <a:p>
            <a:pPr eaLnBrk="1" hangingPunct="1">
              <a:defRPr/>
            </a:pPr>
            <a:r>
              <a:rPr lang="fa-IR" sz="2400" dirty="0" smtClean="0">
                <a:cs typeface="B Koodak" panose="00000700000000000000" pitchFamily="2" charset="-78"/>
              </a:rPr>
              <a:t>حفظ ارتباط موثر</a:t>
            </a:r>
          </a:p>
          <a:p>
            <a:pPr eaLnBrk="1" hangingPunct="1">
              <a:defRPr/>
            </a:pPr>
            <a:r>
              <a:rPr lang="fa-IR" sz="2400" dirty="0" smtClean="0">
                <a:cs typeface="B Koodak" panose="00000700000000000000" pitchFamily="2" charset="-78"/>
              </a:rPr>
              <a:t>کنترل همه هزینه ها</a:t>
            </a:r>
          </a:p>
          <a:p>
            <a:pPr eaLnBrk="1" hangingPunct="1">
              <a:defRPr/>
            </a:pP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33400" y="2708920"/>
            <a:ext cx="3030488" cy="22728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39912466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algn="r" eaLnBrk="1" hangingPunct="1">
              <a:defRPr/>
            </a:pPr>
            <a:r>
              <a:rPr lang="fa-IR" sz="3200" b="0" smtClean="0"/>
              <a:t>طراحی نرم افزار توسط کاربر نهایی</a:t>
            </a:r>
            <a:endParaRPr lang="en-US" sz="3200" b="0" smtClean="0"/>
          </a:p>
        </p:txBody>
      </p:sp>
      <p:sp>
        <p:nvSpPr>
          <p:cNvPr id="13315"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fa-IR" sz="2400" dirty="0" smtClean="0">
                <a:cs typeface="B Koodak" panose="00000700000000000000" pitchFamily="2" charset="-78"/>
              </a:rPr>
              <a:t>کاربر نهایی، فردی است که با به کار گیری فن آوری اطلاعات،</a:t>
            </a:r>
            <a:r>
              <a:rPr lang="en-US" sz="2400" dirty="0" smtClean="0">
                <a:cs typeface="B Koodak" panose="00000700000000000000" pitchFamily="2" charset="-78"/>
              </a:rPr>
              <a:t> </a:t>
            </a:r>
            <a:r>
              <a:rPr lang="fa-IR" sz="2400" dirty="0" smtClean="0">
                <a:cs typeface="B Koodak" panose="00000700000000000000" pitchFamily="2" charset="-78"/>
              </a:rPr>
              <a:t>نیازهای اطلاعاتی خود را تامین می کند،به جای اینکه به افراد حرفه ای سیستم اتکا کند.</a:t>
            </a:r>
          </a:p>
          <a:p>
            <a:pPr eaLnBrk="1" hangingPunct="1">
              <a:buFont typeface="Wingdings" panose="05000000000000000000" pitchFamily="2" charset="2"/>
              <a:buNone/>
              <a:defRPr/>
            </a:pPr>
            <a:r>
              <a:rPr lang="fa-IR" sz="2400" dirty="0" smtClean="0">
                <a:cs typeface="B Koodak" panose="00000700000000000000" pitchFamily="2" charset="-78"/>
              </a:rPr>
              <a:t>چند نمونه از استفاده مناسب از این نرم افزار به شرح زیر است:</a:t>
            </a:r>
          </a:p>
          <a:p>
            <a:pPr eaLnBrk="1" hangingPunct="1">
              <a:defRPr/>
            </a:pPr>
            <a:r>
              <a:rPr lang="fa-IR" sz="2400" dirty="0" smtClean="0">
                <a:solidFill>
                  <a:srgbClr val="FFFF00"/>
                </a:solidFill>
                <a:cs typeface="B Koodak" panose="00000700000000000000" pitchFamily="2" charset="-78"/>
              </a:rPr>
              <a:t>بازیابی</a:t>
            </a:r>
            <a:r>
              <a:rPr lang="fa-IR" sz="2400" dirty="0" smtClean="0">
                <a:cs typeface="B Koodak" panose="00000700000000000000" pitchFamily="2" charset="-78"/>
              </a:rPr>
              <a:t> اطلاعات از بانکهای اطلاعاتی شرکت برای تهیه گزارشهای ساده یا پاسخ به جستجوهای به موقع</a:t>
            </a:r>
          </a:p>
          <a:p>
            <a:pPr eaLnBrk="1" hangingPunct="1">
              <a:defRPr/>
            </a:pPr>
            <a:r>
              <a:rPr lang="fa-IR" sz="2400" dirty="0" smtClean="0">
                <a:cs typeface="B Koodak" panose="00000700000000000000" pitchFamily="2" charset="-78"/>
              </a:rPr>
              <a:t>اجرای تکنیک </a:t>
            </a:r>
            <a:r>
              <a:rPr lang="fa-IR" sz="2400" dirty="0" smtClean="0">
                <a:solidFill>
                  <a:srgbClr val="FFFF00"/>
                </a:solidFill>
                <a:cs typeface="B Koodak" panose="00000700000000000000" pitchFamily="2" charset="-78"/>
              </a:rPr>
              <a:t>تحلیل</a:t>
            </a:r>
            <a:r>
              <a:rPr lang="fa-IR" sz="2400" dirty="0" smtClean="0">
                <a:cs typeface="B Koodak" panose="00000700000000000000" pitchFamily="2" charset="-78"/>
              </a:rPr>
              <a:t> </a:t>
            </a:r>
            <a:r>
              <a:rPr lang="fa-IR" sz="2400" dirty="0" smtClean="0">
                <a:solidFill>
                  <a:srgbClr val="FFFF00"/>
                </a:solidFill>
                <a:cs typeface="B Koodak" panose="00000700000000000000" pitchFamily="2" charset="-78"/>
              </a:rPr>
              <a:t>حساسیت</a:t>
            </a:r>
            <a:r>
              <a:rPr lang="fa-IR" sz="2400" dirty="0" smtClean="0">
                <a:cs typeface="B Koodak" panose="00000700000000000000" pitchFamily="2" charset="-78"/>
              </a:rPr>
              <a:t>(چه می شد،اگر) یا انجام تجزیه و تحلیل های آماری</a:t>
            </a:r>
          </a:p>
          <a:p>
            <a:pPr eaLnBrk="1" hangingPunct="1">
              <a:defRPr/>
            </a:pPr>
            <a:r>
              <a:rPr lang="fa-IR" sz="2400" dirty="0" smtClean="0">
                <a:cs typeface="B Koodak" panose="00000700000000000000" pitchFamily="2" charset="-78"/>
              </a:rPr>
              <a:t>طراحی نرم افزارهای </a:t>
            </a:r>
            <a:r>
              <a:rPr lang="fa-IR" sz="2400" dirty="0" smtClean="0">
                <a:solidFill>
                  <a:srgbClr val="FFFF00"/>
                </a:solidFill>
                <a:cs typeface="B Koodak" panose="00000700000000000000" pitchFamily="2" charset="-78"/>
              </a:rPr>
              <a:t>کاربردی</a:t>
            </a:r>
            <a:r>
              <a:rPr lang="fa-IR" sz="2400" dirty="0" smtClean="0">
                <a:cs typeface="B Koodak" panose="00000700000000000000" pitchFamily="2" charset="-78"/>
              </a:rPr>
              <a:t> با استفاده از نرم افزارهای آماده،</a:t>
            </a:r>
            <a:r>
              <a:rPr lang="en-US" sz="2400" dirty="0" smtClean="0">
                <a:cs typeface="B Koodak" panose="00000700000000000000" pitchFamily="2" charset="-78"/>
              </a:rPr>
              <a:t> </a:t>
            </a:r>
            <a:r>
              <a:rPr lang="fa-IR" sz="2400" dirty="0" smtClean="0">
                <a:cs typeface="B Koodak" panose="00000700000000000000" pitchFamily="2" charset="-78"/>
              </a:rPr>
              <a:t>مانند صفحه گسترده یا سیستم بانک اطلاعاتی</a:t>
            </a:r>
          </a:p>
          <a:p>
            <a:pPr eaLnBrk="1" hangingPunct="1">
              <a:defRPr/>
            </a:pP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346321" y="4797152"/>
            <a:ext cx="2209455" cy="1464965"/>
          </a:xfrm>
          <a:prstGeom prst="rect">
            <a:avLst/>
          </a:prstGeom>
        </p:spPr>
      </p:pic>
    </p:spTree>
    <p:extLst>
      <p:ext uri="{BB962C8B-B14F-4D97-AF65-F5344CB8AC3E}">
        <p14:creationId xmlns:p14="http://schemas.microsoft.com/office/powerpoint/2010/main" xmlns="" val="15765104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algn="r" eaLnBrk="1" hangingPunct="1">
              <a:defRPr/>
            </a:pPr>
            <a:r>
              <a:rPr lang="fa-IR" sz="3200" b="0" smtClean="0"/>
              <a:t>مزایای طراحی کاربر نهایی</a:t>
            </a:r>
            <a:endParaRPr lang="en-US" sz="3200" b="0" smtClean="0"/>
          </a:p>
        </p:txBody>
      </p:sp>
      <p:sp>
        <p:nvSpPr>
          <p:cNvPr id="14339" name="Rectangle 3"/>
          <p:cNvSpPr>
            <a:spLocks noGrp="1" noChangeArrowheads="1"/>
          </p:cNvSpPr>
          <p:nvPr>
            <p:ph type="body" idx="1"/>
          </p:nvPr>
        </p:nvSpPr>
        <p:spPr/>
        <p:txBody>
          <a:bodyPr/>
          <a:lstStyle/>
          <a:p>
            <a:pPr eaLnBrk="1" hangingPunct="1">
              <a:lnSpc>
                <a:spcPct val="150000"/>
              </a:lnSpc>
              <a:defRPr/>
            </a:pPr>
            <a:r>
              <a:rPr lang="fa-IR" sz="2400" dirty="0" smtClean="0">
                <a:cs typeface="B Koodak" panose="00000700000000000000" pitchFamily="2" charset="-78"/>
              </a:rPr>
              <a:t>طراحی،</a:t>
            </a:r>
            <a:r>
              <a:rPr lang="en-US" sz="2400" dirty="0" smtClean="0">
                <a:cs typeface="B Koodak" panose="00000700000000000000" pitchFamily="2" charset="-78"/>
              </a:rPr>
              <a:t> </a:t>
            </a:r>
            <a:r>
              <a:rPr lang="fa-IR" sz="2400" dirty="0" smtClean="0">
                <a:cs typeface="B Koodak" panose="00000700000000000000" pitchFamily="2" charset="-78"/>
              </a:rPr>
              <a:t>کنترل و اجرا توسط کاربر</a:t>
            </a:r>
          </a:p>
          <a:p>
            <a:pPr eaLnBrk="1" hangingPunct="1">
              <a:lnSpc>
                <a:spcPct val="150000"/>
              </a:lnSpc>
              <a:defRPr/>
            </a:pPr>
            <a:r>
              <a:rPr lang="fa-IR" sz="2400" dirty="0" smtClean="0">
                <a:cs typeface="B Koodak" panose="00000700000000000000" pitchFamily="2" charset="-78"/>
              </a:rPr>
              <a:t>بموقع بودن</a:t>
            </a:r>
          </a:p>
          <a:p>
            <a:pPr eaLnBrk="1" hangingPunct="1">
              <a:lnSpc>
                <a:spcPct val="150000"/>
              </a:lnSpc>
              <a:defRPr/>
            </a:pPr>
            <a:r>
              <a:rPr lang="fa-IR" sz="2400" dirty="0" smtClean="0">
                <a:cs typeface="B Koodak" panose="00000700000000000000" pitchFamily="2" charset="-78"/>
              </a:rPr>
              <a:t>آزاد شدن شدن منابع سیستم اطلاعاتی</a:t>
            </a:r>
          </a:p>
          <a:p>
            <a:pPr eaLnBrk="1" hangingPunct="1">
              <a:lnSpc>
                <a:spcPct val="150000"/>
              </a:lnSpc>
              <a:defRPr/>
            </a:pPr>
            <a:r>
              <a:rPr lang="fa-IR" sz="2400" dirty="0" smtClean="0">
                <a:cs typeface="B Koodak" panose="00000700000000000000" pitchFamily="2" charset="-78"/>
              </a:rPr>
              <a:t>تغییر پذیری و سهولت استفاده</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12266" y="1700808"/>
            <a:ext cx="3716556"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2352824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algn="r" eaLnBrk="1" hangingPunct="1">
              <a:defRPr/>
            </a:pPr>
            <a:r>
              <a:rPr lang="fa-IR" sz="3200" b="0" smtClean="0"/>
              <a:t>نقاط ضعف طراحی کاربر نهایی</a:t>
            </a:r>
            <a:endParaRPr lang="en-US" sz="3200" b="0" smtClean="0"/>
          </a:p>
        </p:txBody>
      </p:sp>
      <p:sp>
        <p:nvSpPr>
          <p:cNvPr id="15363" name="Rectangle 3"/>
          <p:cNvSpPr>
            <a:spLocks noGrp="1" noChangeArrowheads="1"/>
          </p:cNvSpPr>
          <p:nvPr>
            <p:ph type="body" idx="1"/>
          </p:nvPr>
        </p:nvSpPr>
        <p:spPr/>
        <p:txBody>
          <a:bodyPr/>
          <a:lstStyle/>
          <a:p>
            <a:pPr eaLnBrk="1" hangingPunct="1">
              <a:lnSpc>
                <a:spcPct val="150000"/>
              </a:lnSpc>
              <a:defRPr/>
            </a:pPr>
            <a:r>
              <a:rPr lang="fa-IR" sz="2400" dirty="0" smtClean="0">
                <a:cs typeface="B Koodak" panose="00000700000000000000" pitchFamily="2" charset="-78"/>
              </a:rPr>
              <a:t>منطق و اشتباهات توسعه سیستم</a:t>
            </a:r>
          </a:p>
          <a:p>
            <a:pPr eaLnBrk="1" hangingPunct="1">
              <a:lnSpc>
                <a:spcPct val="150000"/>
              </a:lnSpc>
              <a:defRPr/>
            </a:pPr>
            <a:r>
              <a:rPr lang="fa-IR" sz="2400" dirty="0" smtClean="0">
                <a:cs typeface="B Koodak" panose="00000700000000000000" pitchFamily="2" charset="-78"/>
              </a:rPr>
              <a:t>کافی نبودن آزمایش نرم افزار های کاربردی</a:t>
            </a:r>
          </a:p>
          <a:p>
            <a:pPr eaLnBrk="1" hangingPunct="1">
              <a:lnSpc>
                <a:spcPct val="150000"/>
              </a:lnSpc>
              <a:defRPr/>
            </a:pPr>
            <a:r>
              <a:rPr lang="fa-IR" sz="2400" dirty="0" smtClean="0">
                <a:cs typeface="B Koodak" panose="00000700000000000000" pitchFamily="2" charset="-78"/>
              </a:rPr>
              <a:t>سیستم های نا کارامد</a:t>
            </a:r>
          </a:p>
          <a:p>
            <a:pPr eaLnBrk="1" hangingPunct="1">
              <a:lnSpc>
                <a:spcPct val="150000"/>
              </a:lnSpc>
              <a:defRPr/>
            </a:pPr>
            <a:r>
              <a:rPr lang="fa-IR" sz="2400" dirty="0" smtClean="0">
                <a:cs typeface="B Koodak" panose="00000700000000000000" pitchFamily="2" charset="-78"/>
              </a:rPr>
              <a:t>ناقص بودن کنترل و مستند سازی سیستم</a:t>
            </a:r>
          </a:p>
          <a:p>
            <a:pPr eaLnBrk="1" hangingPunct="1">
              <a:lnSpc>
                <a:spcPct val="150000"/>
              </a:lnSpc>
              <a:defRPr/>
            </a:pPr>
            <a:r>
              <a:rPr lang="fa-IR" sz="2400" dirty="0" smtClean="0">
                <a:cs typeface="B Koodak" panose="00000700000000000000" pitchFamily="2" charset="-78"/>
              </a:rPr>
              <a:t>ناسازگاری های سیستم</a:t>
            </a:r>
          </a:p>
          <a:p>
            <a:pPr eaLnBrk="1" hangingPunct="1">
              <a:lnSpc>
                <a:spcPct val="150000"/>
              </a:lnSpc>
              <a:defRPr/>
            </a:pPr>
            <a:r>
              <a:rPr lang="fa-IR" sz="2400" dirty="0" smtClean="0">
                <a:cs typeface="B Koodak" panose="00000700000000000000" pitchFamily="2" charset="-78"/>
              </a:rPr>
              <a:t>سیستم ها و داده های تکراری و اتلاف منابع</a:t>
            </a:r>
          </a:p>
        </p:txBody>
      </p:sp>
      <p:pic>
        <p:nvPicPr>
          <p:cNvPr id="2" name="Picture 1"/>
          <p:cNvPicPr>
            <a:picLocks noChangeAspect="1"/>
          </p:cNvPicPr>
          <p:nvPr/>
        </p:nvPicPr>
        <p:blipFill>
          <a:blip r:embed="rId2"/>
          <a:stretch>
            <a:fillRect/>
          </a:stretch>
        </p:blipFill>
        <p:spPr>
          <a:xfrm>
            <a:off x="395536" y="1700808"/>
            <a:ext cx="3462680" cy="230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0955862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algn="r" eaLnBrk="1" hangingPunct="1">
              <a:defRPr/>
            </a:pPr>
            <a:r>
              <a:rPr lang="fa-IR" sz="3200" b="0" smtClean="0"/>
              <a:t>مدیریت و کنترل طراحی کاربر نهایی</a:t>
            </a:r>
            <a:endParaRPr lang="en-US" sz="3200" b="0" smtClean="0"/>
          </a:p>
        </p:txBody>
      </p:sp>
      <p:sp>
        <p:nvSpPr>
          <p:cNvPr id="16387" name="Rectangle 3"/>
          <p:cNvSpPr>
            <a:spLocks noGrp="1" noChangeArrowheads="1"/>
          </p:cNvSpPr>
          <p:nvPr>
            <p:ph type="body" idx="1"/>
          </p:nvPr>
        </p:nvSpPr>
        <p:spPr/>
        <p:txBody>
          <a:bodyPr/>
          <a:lstStyle/>
          <a:p>
            <a:pPr eaLnBrk="1" hangingPunct="1">
              <a:lnSpc>
                <a:spcPct val="90000"/>
              </a:lnSpc>
              <a:buFont typeface="Wingdings" panose="05000000000000000000" pitchFamily="2" charset="2"/>
              <a:buNone/>
              <a:defRPr/>
            </a:pPr>
            <a:r>
              <a:rPr lang="fa-IR" sz="2400" dirty="0" smtClean="0">
                <a:cs typeface="B Koodak" panose="00000700000000000000" pitchFamily="2" charset="-78"/>
              </a:rPr>
              <a:t>شرکتها از روش های متفاوتی برای مدیریت و کنترل طراحی کاربر نهایی استفاده می کنند.</a:t>
            </a:r>
            <a:r>
              <a:rPr lang="en-US" sz="2400" dirty="0" smtClean="0">
                <a:cs typeface="B Koodak" panose="00000700000000000000" pitchFamily="2" charset="-78"/>
              </a:rPr>
              <a:t> </a:t>
            </a:r>
            <a:r>
              <a:rPr lang="fa-IR" sz="2400" dirty="0" smtClean="0">
                <a:cs typeface="B Koodak" panose="00000700000000000000" pitchFamily="2" charset="-78"/>
              </a:rPr>
              <a:t>یک راه این است که یک </a:t>
            </a:r>
            <a:r>
              <a:rPr lang="fa-IR" sz="2400" b="1" dirty="0" smtClean="0">
                <a:cs typeface="B Koodak" panose="00000700000000000000" pitchFamily="2" charset="-78"/>
              </a:rPr>
              <a:t>بخش </a:t>
            </a:r>
            <a:r>
              <a:rPr lang="fa-IR" sz="2400" b="1" dirty="0" smtClean="0">
                <a:solidFill>
                  <a:srgbClr val="FFFF00"/>
                </a:solidFill>
                <a:cs typeface="B Koodak" panose="00000700000000000000" pitchFamily="2" charset="-78"/>
              </a:rPr>
              <a:t>پشتیبانی</a:t>
            </a:r>
            <a:r>
              <a:rPr lang="fa-IR" sz="2400" b="1" dirty="0" smtClean="0">
                <a:cs typeface="B Koodak" panose="00000700000000000000" pitchFamily="2" charset="-78"/>
              </a:rPr>
              <a:t> </a:t>
            </a:r>
            <a:r>
              <a:rPr lang="fa-IR" sz="2400" b="1" dirty="0" smtClean="0">
                <a:solidFill>
                  <a:srgbClr val="FFFF00"/>
                </a:solidFill>
                <a:cs typeface="B Koodak" panose="00000700000000000000" pitchFamily="2" charset="-78"/>
              </a:rPr>
              <a:t>فنی</a:t>
            </a:r>
            <a:r>
              <a:rPr lang="fa-IR" sz="2400" dirty="0" smtClean="0">
                <a:solidFill>
                  <a:srgbClr val="FFFF00"/>
                </a:solidFill>
                <a:cs typeface="B Koodak" panose="00000700000000000000" pitchFamily="2" charset="-78"/>
              </a:rPr>
              <a:t> </a:t>
            </a:r>
            <a:r>
              <a:rPr lang="fa-IR" sz="2400" dirty="0" smtClean="0">
                <a:cs typeface="B Koodak" panose="00000700000000000000" pitchFamily="2" charset="-78"/>
              </a:rPr>
              <a:t>برای تشویق، پشتیبانی هماهنگی و کنترل فعالیت های کاربران ایجاد شود. وظایف بخش پشتیبانی به شرح زیر است:</a:t>
            </a:r>
          </a:p>
          <a:p>
            <a:pPr eaLnBrk="1" hangingPunct="1">
              <a:lnSpc>
                <a:spcPct val="90000"/>
              </a:lnSpc>
              <a:defRPr/>
            </a:pPr>
            <a:r>
              <a:rPr lang="fa-IR" sz="2400" dirty="0" smtClean="0">
                <a:cs typeface="B Koodak" panose="00000700000000000000" pitchFamily="2" charset="-78"/>
              </a:rPr>
              <a:t>فراهم کردن پشتیبانی های </a:t>
            </a:r>
            <a:r>
              <a:rPr lang="fa-IR" sz="2400" dirty="0" smtClean="0">
                <a:solidFill>
                  <a:srgbClr val="FFFF00"/>
                </a:solidFill>
                <a:cs typeface="B Koodak" panose="00000700000000000000" pitchFamily="2" charset="-78"/>
              </a:rPr>
              <a:t>فنی</a:t>
            </a:r>
            <a:r>
              <a:rPr lang="fa-IR" sz="2400" dirty="0" smtClean="0">
                <a:cs typeface="B Koodak" panose="00000700000000000000" pitchFamily="2" charset="-78"/>
              </a:rPr>
              <a:t> و </a:t>
            </a:r>
            <a:r>
              <a:rPr lang="fa-IR" sz="2400" dirty="0" smtClean="0">
                <a:solidFill>
                  <a:srgbClr val="FFFF00"/>
                </a:solidFill>
                <a:cs typeface="B Koodak" panose="00000700000000000000" pitchFamily="2" charset="-78"/>
              </a:rPr>
              <a:t>مشاوره</a:t>
            </a:r>
            <a:r>
              <a:rPr lang="fa-IR" sz="2400" dirty="0" smtClean="0">
                <a:cs typeface="B Koodak" panose="00000700000000000000" pitchFamily="2" charset="-78"/>
              </a:rPr>
              <a:t> های سریع برای حل مشکلات کاربران</a:t>
            </a:r>
          </a:p>
          <a:p>
            <a:pPr eaLnBrk="1" hangingPunct="1">
              <a:lnSpc>
                <a:spcPct val="90000"/>
              </a:lnSpc>
              <a:defRPr/>
            </a:pPr>
            <a:r>
              <a:rPr lang="fa-IR" sz="2400" dirty="0" smtClean="0">
                <a:cs typeface="B Koodak" panose="00000700000000000000" pitchFamily="2" charset="-78"/>
              </a:rPr>
              <a:t>به عنوان </a:t>
            </a:r>
            <a:r>
              <a:rPr lang="fa-IR" sz="2400" dirty="0" smtClean="0">
                <a:solidFill>
                  <a:srgbClr val="FFFF00"/>
                </a:solidFill>
                <a:cs typeface="B Koodak" panose="00000700000000000000" pitchFamily="2" charset="-78"/>
              </a:rPr>
              <a:t>هماهنگی</a:t>
            </a:r>
            <a:r>
              <a:rPr lang="fa-IR" sz="2400" dirty="0" smtClean="0">
                <a:cs typeface="B Koodak" panose="00000700000000000000" pitchFamily="2" charset="-78"/>
              </a:rPr>
              <a:t>،فراهم کردن اطلاعات و کمک به کاربران</a:t>
            </a:r>
          </a:p>
          <a:p>
            <a:pPr eaLnBrk="1" hangingPunct="1">
              <a:lnSpc>
                <a:spcPct val="90000"/>
              </a:lnSpc>
              <a:defRPr/>
            </a:pPr>
            <a:r>
              <a:rPr lang="fa-IR" sz="2400" dirty="0" smtClean="0">
                <a:solidFill>
                  <a:srgbClr val="FFFF00"/>
                </a:solidFill>
                <a:cs typeface="B Koodak" panose="00000700000000000000" pitchFamily="2" charset="-78"/>
              </a:rPr>
              <a:t>آموزش</a:t>
            </a:r>
            <a:r>
              <a:rPr lang="fa-IR" sz="2400" dirty="0" smtClean="0">
                <a:cs typeface="B Koodak" panose="00000700000000000000" pitchFamily="2" charset="-78"/>
              </a:rPr>
              <a:t> چگونگی استفاده از سخت افزارها و نرم افزارهای خاص و فراهم کردن خدمات پشتیبانی و تعمیر و نگهداری آنها </a:t>
            </a:r>
            <a:endParaRPr lang="en-US" sz="2400" dirty="0" smtClean="0">
              <a:cs typeface="B Koodak" panose="00000700000000000000" pitchFamily="2" charset="-78"/>
            </a:endParaRPr>
          </a:p>
          <a:p>
            <a:pPr>
              <a:defRPr/>
            </a:pPr>
            <a:r>
              <a:rPr lang="fa-IR" sz="2400" dirty="0">
                <a:solidFill>
                  <a:srgbClr val="FFFF00"/>
                </a:solidFill>
                <a:cs typeface="B Koodak" panose="00000700000000000000" pitchFamily="2" charset="-78"/>
              </a:rPr>
              <a:t>ارزیابی</a:t>
            </a:r>
            <a:r>
              <a:rPr lang="fa-IR" sz="2400" dirty="0">
                <a:cs typeface="B Koodak" panose="00000700000000000000" pitchFamily="2" charset="-78"/>
              </a:rPr>
              <a:t> محصولات سخت افزار و نرم افزار کاربران نهایی جدید</a:t>
            </a:r>
          </a:p>
          <a:p>
            <a:pPr eaLnBrk="1" hangingPunct="1">
              <a:lnSpc>
                <a:spcPct val="90000"/>
              </a:lnSpc>
              <a:defRPr/>
            </a:pPr>
            <a:endParaRPr lang="en-US" sz="2400" dirty="0" smtClean="0">
              <a:cs typeface="B Koodak" panose="00000700000000000000" pitchFamily="2" charset="-78"/>
            </a:endParaRPr>
          </a:p>
        </p:txBody>
      </p:sp>
    </p:spTree>
    <p:extLst>
      <p:ext uri="{BB962C8B-B14F-4D97-AF65-F5344CB8AC3E}">
        <p14:creationId xmlns:p14="http://schemas.microsoft.com/office/powerpoint/2010/main" xmlns="" val="23220799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algn="r" eaLnBrk="1" hangingPunct="1">
              <a:defRPr/>
            </a:pPr>
            <a:r>
              <a:rPr lang="fa-IR" sz="3200" b="0" smtClean="0"/>
              <a:t>سیستم های منبع یابی برون سازمانی</a:t>
            </a:r>
            <a:endParaRPr lang="en-US" sz="3200" b="0" smtClean="0"/>
          </a:p>
        </p:txBody>
      </p:sp>
      <p:sp>
        <p:nvSpPr>
          <p:cNvPr id="18435"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fa-IR" sz="2400" dirty="0" smtClean="0">
                <a:cs typeface="B Koodak" panose="00000700000000000000" pitchFamily="2" charset="-78"/>
              </a:rPr>
              <a:t>منبع یابی برون سازمانی استفاده از </a:t>
            </a:r>
            <a:r>
              <a:rPr lang="fa-IR" sz="2400" dirty="0" smtClean="0">
                <a:solidFill>
                  <a:srgbClr val="FFFF00"/>
                </a:solidFill>
                <a:cs typeface="B Koodak" panose="00000700000000000000" pitchFamily="2" charset="-78"/>
              </a:rPr>
              <a:t>خدمات</a:t>
            </a:r>
            <a:r>
              <a:rPr lang="fa-IR" sz="2400" dirty="0" smtClean="0">
                <a:cs typeface="B Koodak" panose="00000700000000000000" pitchFamily="2" charset="-78"/>
              </a:rPr>
              <a:t> یک موسسه حرفه ای بیرونی برای تمام یا بخشی از فعالیت های پردازش داده یک شرکت است.</a:t>
            </a:r>
          </a:p>
          <a:p>
            <a:pPr eaLnBrk="1" hangingPunct="1">
              <a:buFont typeface="Wingdings" panose="05000000000000000000" pitchFamily="2" charset="2"/>
              <a:buNone/>
              <a:defRPr/>
            </a:pPr>
            <a:r>
              <a:rPr lang="fa-IR" sz="2400" b="1" dirty="0" smtClean="0">
                <a:cs typeface="B Koodak" panose="00000700000000000000" pitchFamily="2" charset="-78"/>
              </a:rPr>
              <a:t>مزایای</a:t>
            </a:r>
            <a:r>
              <a:rPr lang="fa-IR" sz="2400" dirty="0" smtClean="0">
                <a:cs typeface="B Koodak" panose="00000700000000000000" pitchFamily="2" charset="-78"/>
              </a:rPr>
              <a:t> </a:t>
            </a:r>
            <a:r>
              <a:rPr lang="fa-IR" sz="2400" b="1" dirty="0" smtClean="0">
                <a:cs typeface="B Koodak" panose="00000700000000000000" pitchFamily="2" charset="-78"/>
              </a:rPr>
              <a:t>منبع یابی برون سازمانی به شرح زیر است:</a:t>
            </a:r>
          </a:p>
          <a:p>
            <a:pPr eaLnBrk="1" hangingPunct="1">
              <a:defRPr/>
            </a:pPr>
            <a:r>
              <a:rPr lang="fa-IR" sz="2400" dirty="0" smtClean="0">
                <a:cs typeface="B Koodak" panose="00000700000000000000" pitchFamily="2" charset="-78"/>
              </a:rPr>
              <a:t>یک راه حل تجاری</a:t>
            </a:r>
          </a:p>
          <a:p>
            <a:pPr eaLnBrk="1" hangingPunct="1">
              <a:defRPr/>
            </a:pPr>
            <a:r>
              <a:rPr lang="fa-IR" sz="2400" dirty="0" smtClean="0">
                <a:cs typeface="B Koodak" panose="00000700000000000000" pitchFamily="2" charset="-78"/>
              </a:rPr>
              <a:t>به کار گیری دارایی ها</a:t>
            </a:r>
          </a:p>
          <a:p>
            <a:pPr eaLnBrk="1" hangingPunct="1">
              <a:defRPr/>
            </a:pPr>
            <a:r>
              <a:rPr lang="fa-IR" sz="2400" dirty="0" smtClean="0">
                <a:cs typeface="B Koodak" panose="00000700000000000000" pitchFamily="2" charset="-78"/>
              </a:rPr>
              <a:t>دسترسی به فن آوری پیشرفته تر و تخصص بیشتر</a:t>
            </a:r>
          </a:p>
          <a:p>
            <a:pPr eaLnBrk="1" hangingPunct="1">
              <a:defRPr/>
            </a:pPr>
            <a:r>
              <a:rPr lang="fa-IR" sz="2400" dirty="0" smtClean="0">
                <a:cs typeface="B Koodak" panose="00000700000000000000" pitchFamily="2" charset="-78"/>
              </a:rPr>
              <a:t>کاهش هزینه ها</a:t>
            </a:r>
          </a:p>
          <a:p>
            <a:pPr eaLnBrk="1" hangingPunct="1">
              <a:defRPr/>
            </a:pPr>
            <a:r>
              <a:rPr lang="fa-IR" sz="2400" dirty="0" smtClean="0">
                <a:cs typeface="B Koodak" panose="00000700000000000000" pitchFamily="2" charset="-78"/>
              </a:rPr>
              <a:t>کاهش زمان طراحی سیستم</a:t>
            </a:r>
          </a:p>
          <a:p>
            <a:pPr eaLnBrk="1" hangingPunct="1">
              <a:defRPr/>
            </a:pPr>
            <a:r>
              <a:rPr lang="fa-IR" sz="2400" dirty="0" smtClean="0">
                <a:cs typeface="B Koodak" panose="00000700000000000000" pitchFamily="2" charset="-78"/>
              </a:rPr>
              <a:t>حذف حداقل ها و حداکثر های استفاده از سیستم</a:t>
            </a:r>
          </a:p>
        </p:txBody>
      </p:sp>
      <p:pic>
        <p:nvPicPr>
          <p:cNvPr id="2" name="Picture 1"/>
          <p:cNvPicPr>
            <a:picLocks noChangeAspect="1"/>
          </p:cNvPicPr>
          <p:nvPr/>
        </p:nvPicPr>
        <p:blipFill>
          <a:blip r:embed="rId2"/>
          <a:stretch>
            <a:fillRect/>
          </a:stretch>
        </p:blipFill>
        <p:spPr>
          <a:xfrm>
            <a:off x="395536" y="3140968"/>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5272253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algn="r" eaLnBrk="1" hangingPunct="1">
              <a:defRPr/>
            </a:pPr>
            <a:r>
              <a:rPr lang="fa-IR" sz="3200" b="0" smtClean="0"/>
              <a:t>خطرهای منبع یابی برون سازمانی</a:t>
            </a:r>
            <a:endParaRPr lang="en-US" sz="3200" b="0" smtClean="0"/>
          </a:p>
        </p:txBody>
      </p:sp>
      <p:sp>
        <p:nvSpPr>
          <p:cNvPr id="19459" name="Rectangle 3"/>
          <p:cNvSpPr>
            <a:spLocks noGrp="1" noChangeArrowheads="1"/>
          </p:cNvSpPr>
          <p:nvPr>
            <p:ph type="body" idx="1"/>
          </p:nvPr>
        </p:nvSpPr>
        <p:spPr/>
        <p:txBody>
          <a:bodyPr/>
          <a:lstStyle/>
          <a:p>
            <a:pPr eaLnBrk="1" hangingPunct="1">
              <a:lnSpc>
                <a:spcPct val="200000"/>
              </a:lnSpc>
              <a:defRPr/>
            </a:pPr>
            <a:r>
              <a:rPr lang="fa-IR" sz="2400" dirty="0" smtClean="0">
                <a:cs typeface="B Koodak" panose="00000700000000000000" pitchFamily="2" charset="-78"/>
              </a:rPr>
              <a:t>عدم انعطف پذیری</a:t>
            </a:r>
          </a:p>
          <a:p>
            <a:pPr eaLnBrk="1" hangingPunct="1">
              <a:lnSpc>
                <a:spcPct val="200000"/>
              </a:lnSpc>
              <a:defRPr/>
            </a:pPr>
            <a:r>
              <a:rPr lang="fa-IR" sz="2400" dirty="0" smtClean="0">
                <a:cs typeface="B Koodak" panose="00000700000000000000" pitchFamily="2" charset="-78"/>
              </a:rPr>
              <a:t>از دست رفتن کنترل</a:t>
            </a:r>
          </a:p>
          <a:p>
            <a:pPr eaLnBrk="1" hangingPunct="1">
              <a:lnSpc>
                <a:spcPct val="200000"/>
              </a:lnSpc>
              <a:defRPr/>
            </a:pPr>
            <a:r>
              <a:rPr lang="fa-IR" sz="2400" dirty="0" smtClean="0">
                <a:cs typeface="B Koodak" panose="00000700000000000000" pitchFamily="2" charset="-78"/>
              </a:rPr>
              <a:t>کاهش مزایای رقابتی</a:t>
            </a:r>
          </a:p>
          <a:p>
            <a:pPr eaLnBrk="1" hangingPunct="1">
              <a:lnSpc>
                <a:spcPct val="200000"/>
              </a:lnSpc>
              <a:defRPr/>
            </a:pPr>
            <a:r>
              <a:rPr lang="fa-IR" sz="2400" dirty="0" smtClean="0">
                <a:cs typeface="B Koodak" panose="00000700000000000000" pitchFamily="2" charset="-78"/>
              </a:rPr>
              <a:t>عدم توانایی بازیابی سیستم شرکت</a:t>
            </a:r>
          </a:p>
          <a:p>
            <a:pPr eaLnBrk="1" hangingPunct="1">
              <a:lnSpc>
                <a:spcPct val="200000"/>
              </a:lnSpc>
              <a:defRPr/>
            </a:pPr>
            <a:r>
              <a:rPr lang="fa-IR" sz="2400" dirty="0" smtClean="0">
                <a:cs typeface="B Koodak" panose="00000700000000000000" pitchFamily="2" charset="-78"/>
              </a:rPr>
              <a:t>اهداف تحقق نیافته</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33400" y="1916832"/>
            <a:ext cx="3744416" cy="2808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7843616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algn="r" eaLnBrk="1" hangingPunct="1">
              <a:defRPr/>
            </a:pPr>
            <a:r>
              <a:rPr lang="fa-IR" sz="3200" b="0" smtClean="0"/>
              <a:t>مهندسی دوباره فرآیند های تجاری</a:t>
            </a:r>
            <a:endParaRPr lang="en-US" sz="3200" b="0" smtClean="0"/>
          </a:p>
        </p:txBody>
      </p:sp>
      <p:sp>
        <p:nvSpPr>
          <p:cNvPr id="20483" name="Rectangle 3"/>
          <p:cNvSpPr>
            <a:spLocks noGrp="1" noChangeArrowheads="1"/>
          </p:cNvSpPr>
          <p:nvPr>
            <p:ph type="body" idx="1"/>
          </p:nvPr>
        </p:nvSpPr>
        <p:spPr/>
        <p:txBody>
          <a:bodyPr/>
          <a:lstStyle/>
          <a:p>
            <a:pPr eaLnBrk="1" hangingPunct="1">
              <a:lnSpc>
                <a:spcPct val="150000"/>
              </a:lnSpc>
              <a:defRPr/>
            </a:pPr>
            <a:r>
              <a:rPr lang="fa-IR" sz="2400" dirty="0" smtClean="0">
                <a:cs typeface="B Koodak" panose="00000700000000000000" pitchFamily="2" charset="-78"/>
              </a:rPr>
              <a:t>بسیاری از دانشمندان علم مدیریت از</a:t>
            </a:r>
            <a:r>
              <a:rPr lang="en-US" sz="2400" dirty="0" smtClean="0">
                <a:cs typeface="B Koodak" panose="00000700000000000000" pitchFamily="2" charset="-78"/>
              </a:rPr>
              <a:t> </a:t>
            </a:r>
            <a:r>
              <a:rPr lang="fa-IR" sz="2400" dirty="0" smtClean="0">
                <a:cs typeface="B Koodak" panose="00000700000000000000" pitchFamily="2" charset="-78"/>
              </a:rPr>
              <a:t>یک تغییر بنیادی به نام مهندسی دوباره فرایند های تجاری حمایت می کنند.</a:t>
            </a:r>
            <a:r>
              <a:rPr lang="en-US" sz="2400" dirty="0" smtClean="0">
                <a:cs typeface="B Koodak" panose="00000700000000000000" pitchFamily="2" charset="-78"/>
              </a:rPr>
              <a:t> </a:t>
            </a:r>
            <a:r>
              <a:rPr lang="fa-IR" sz="2400" dirty="0" smtClean="0">
                <a:cs typeface="B Koodak" panose="00000700000000000000" pitchFamily="2" charset="-78"/>
              </a:rPr>
              <a:t>مهندسی دوباره فرآیند های تجاری،</a:t>
            </a:r>
            <a:r>
              <a:rPr lang="en-US" sz="2400" dirty="0" smtClean="0">
                <a:cs typeface="B Koodak" panose="00000700000000000000" pitchFamily="2" charset="-78"/>
              </a:rPr>
              <a:t> </a:t>
            </a:r>
            <a:r>
              <a:rPr lang="fa-IR" sz="2400" dirty="0" smtClean="0">
                <a:solidFill>
                  <a:srgbClr val="FFFF00"/>
                </a:solidFill>
                <a:cs typeface="B Koodak" panose="00000700000000000000" pitchFamily="2" charset="-78"/>
              </a:rPr>
              <a:t>تجزیه و تحلیل </a:t>
            </a:r>
            <a:r>
              <a:rPr lang="fa-IR" sz="2400" dirty="0" smtClean="0">
                <a:cs typeface="B Koodak" panose="00000700000000000000" pitchFamily="2" charset="-78"/>
              </a:rPr>
              <a:t>و </a:t>
            </a:r>
            <a:r>
              <a:rPr lang="fa-IR" sz="2400" dirty="0" smtClean="0">
                <a:solidFill>
                  <a:srgbClr val="FFFF00"/>
                </a:solidFill>
                <a:cs typeface="B Koodak" panose="00000700000000000000" pitchFamily="2" charset="-78"/>
              </a:rPr>
              <a:t>طراحی</a:t>
            </a:r>
            <a:r>
              <a:rPr lang="fa-IR" sz="2400" dirty="0" smtClean="0">
                <a:cs typeface="B Koodak" panose="00000700000000000000" pitchFamily="2" charset="-78"/>
              </a:rPr>
              <a:t> دقیق و</a:t>
            </a:r>
            <a:r>
              <a:rPr lang="en-US" sz="2400" dirty="0" smtClean="0">
                <a:cs typeface="B Koodak" panose="00000700000000000000" pitchFamily="2" charset="-78"/>
              </a:rPr>
              <a:t> </a:t>
            </a:r>
            <a:r>
              <a:rPr lang="fa-IR" sz="2400" dirty="0" smtClean="0">
                <a:cs typeface="B Koodak" panose="00000700000000000000" pitchFamily="2" charset="-78"/>
              </a:rPr>
              <a:t>کامل دوباره فرایند های تجاری و سیستم های اطلاعاتی برای </a:t>
            </a:r>
            <a:r>
              <a:rPr lang="fa-IR" sz="2400" dirty="0" smtClean="0">
                <a:solidFill>
                  <a:srgbClr val="FFFF00"/>
                </a:solidFill>
                <a:cs typeface="B Koodak" panose="00000700000000000000" pitchFamily="2" charset="-78"/>
              </a:rPr>
              <a:t>بهبود</a:t>
            </a:r>
            <a:r>
              <a:rPr lang="fa-IR" sz="2400" dirty="0" smtClean="0">
                <a:cs typeface="B Koodak" panose="00000700000000000000" pitchFamily="2" charset="-78"/>
              </a:rPr>
              <a:t> و افزایش </a:t>
            </a:r>
            <a:r>
              <a:rPr lang="fa-IR" sz="2400" dirty="0" smtClean="0">
                <a:solidFill>
                  <a:srgbClr val="FFFF00"/>
                </a:solidFill>
                <a:cs typeface="B Koodak" panose="00000700000000000000" pitchFamily="2" charset="-78"/>
              </a:rPr>
              <a:t>عملکرد</a:t>
            </a:r>
            <a:r>
              <a:rPr lang="fa-IR" sz="2400" dirty="0" smtClean="0">
                <a:cs typeface="B Koodak" panose="00000700000000000000" pitchFamily="2" charset="-78"/>
              </a:rPr>
              <a:t> شرکت است.</a:t>
            </a:r>
          </a:p>
          <a:p>
            <a:pPr eaLnBrk="1" hangingPunct="1">
              <a:lnSpc>
                <a:spcPct val="150000"/>
              </a:lnSpc>
              <a:defRPr/>
            </a:pPr>
            <a:r>
              <a:rPr lang="fa-IR" sz="2400" dirty="0" smtClean="0">
                <a:cs typeface="B Koodak" panose="00000700000000000000" pitchFamily="2" charset="-78"/>
              </a:rPr>
              <a:t>مهندسی دوباره فعالیت های تجاری،</a:t>
            </a:r>
            <a:r>
              <a:rPr lang="en-US" sz="2400" dirty="0" smtClean="0">
                <a:cs typeface="B Koodak" panose="00000700000000000000" pitchFamily="2" charset="-78"/>
              </a:rPr>
              <a:t> </a:t>
            </a:r>
            <a:r>
              <a:rPr lang="fa-IR" sz="2400" dirty="0" smtClean="0">
                <a:cs typeface="B Koodak" panose="00000700000000000000" pitchFamily="2" charset="-78"/>
              </a:rPr>
              <a:t>فرایند های اصلی تجاری شرکت را کاهش می دهد و روی </a:t>
            </a:r>
            <a:r>
              <a:rPr lang="fa-IR" sz="2400" dirty="0" smtClean="0">
                <a:solidFill>
                  <a:srgbClr val="FFFF00"/>
                </a:solidFill>
                <a:cs typeface="B Koodak" panose="00000700000000000000" pitchFamily="2" charset="-78"/>
              </a:rPr>
              <a:t>چرایی</a:t>
            </a:r>
            <a:r>
              <a:rPr lang="fa-IR" sz="2400" dirty="0" smtClean="0">
                <a:cs typeface="B Koodak" panose="00000700000000000000" pitchFamily="2" charset="-78"/>
              </a:rPr>
              <a:t> انجام کار به جای </a:t>
            </a:r>
            <a:r>
              <a:rPr lang="fa-IR" sz="2400" dirty="0" smtClean="0">
                <a:solidFill>
                  <a:srgbClr val="FFFF00"/>
                </a:solidFill>
                <a:cs typeface="B Koodak" panose="00000700000000000000" pitchFamily="2" charset="-78"/>
              </a:rPr>
              <a:t>چگونگی</a:t>
            </a:r>
            <a:r>
              <a:rPr lang="fa-IR" sz="2400" dirty="0" smtClean="0">
                <a:cs typeface="B Koodak" panose="00000700000000000000" pitchFamily="2" charset="-78"/>
              </a:rPr>
              <a:t> انجام کار تمرکز می کند.</a:t>
            </a:r>
            <a:endParaRPr lang="en-US" sz="2400" dirty="0" smtClean="0">
              <a:cs typeface="B Koodak" panose="00000700000000000000" pitchFamily="2" charset="-78"/>
            </a:endParaRPr>
          </a:p>
        </p:txBody>
      </p:sp>
    </p:spTree>
    <p:extLst>
      <p:ext uri="{BB962C8B-B14F-4D97-AF65-F5344CB8AC3E}">
        <p14:creationId xmlns:p14="http://schemas.microsoft.com/office/powerpoint/2010/main" xmlns="" val="348228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algn="r" eaLnBrk="1" hangingPunct="1">
              <a:defRPr/>
            </a:pPr>
            <a:r>
              <a:rPr lang="fa-IR" sz="3200" b="0" smtClean="0"/>
              <a:t>اصول مهندسی دوباره</a:t>
            </a:r>
            <a:endParaRPr lang="en-US" sz="3200" b="0" smtClean="0"/>
          </a:p>
        </p:txBody>
      </p:sp>
      <p:sp>
        <p:nvSpPr>
          <p:cNvPr id="21507" name="Rectangle 3"/>
          <p:cNvSpPr>
            <a:spLocks noGrp="1" noChangeArrowheads="1"/>
          </p:cNvSpPr>
          <p:nvPr>
            <p:ph type="body" idx="1"/>
          </p:nvPr>
        </p:nvSpPr>
        <p:spPr/>
        <p:txBody>
          <a:bodyPr/>
          <a:lstStyle/>
          <a:p>
            <a:pPr eaLnBrk="1" hangingPunct="1">
              <a:lnSpc>
                <a:spcPct val="200000"/>
              </a:lnSpc>
              <a:defRPr/>
            </a:pPr>
            <a:r>
              <a:rPr lang="fa-IR" sz="2400" dirty="0" smtClean="0">
                <a:cs typeface="B Koodak" panose="00000700000000000000" pitchFamily="2" charset="-78"/>
              </a:rPr>
              <a:t>سازمان دهی حول </a:t>
            </a:r>
            <a:r>
              <a:rPr lang="fa-IR" sz="2400" dirty="0" smtClean="0">
                <a:solidFill>
                  <a:srgbClr val="FFFF00"/>
                </a:solidFill>
                <a:cs typeface="B Koodak" panose="00000700000000000000" pitchFamily="2" charset="-78"/>
              </a:rPr>
              <a:t>نتایج</a:t>
            </a:r>
            <a:r>
              <a:rPr lang="fa-IR" sz="2400" dirty="0" smtClean="0">
                <a:cs typeface="B Koodak" panose="00000700000000000000" pitchFamily="2" charset="-78"/>
              </a:rPr>
              <a:t> نه وظیفه</a:t>
            </a:r>
          </a:p>
          <a:p>
            <a:pPr eaLnBrk="1" hangingPunct="1">
              <a:lnSpc>
                <a:spcPct val="200000"/>
              </a:lnSpc>
              <a:defRPr/>
            </a:pPr>
            <a:r>
              <a:rPr lang="fa-IR" sz="2400" dirty="0" smtClean="0">
                <a:solidFill>
                  <a:srgbClr val="FFFF00"/>
                </a:solidFill>
                <a:cs typeface="B Koodak" panose="00000700000000000000" pitchFamily="2" charset="-78"/>
              </a:rPr>
              <a:t>تمرکز</a:t>
            </a:r>
            <a:r>
              <a:rPr lang="fa-IR" sz="2400" dirty="0" smtClean="0">
                <a:cs typeface="B Koodak" panose="00000700000000000000" pitchFamily="2" charset="-78"/>
              </a:rPr>
              <a:t> و </a:t>
            </a:r>
            <a:r>
              <a:rPr lang="fa-IR" sz="2400" dirty="0" smtClean="0">
                <a:solidFill>
                  <a:srgbClr val="FFFF00"/>
                </a:solidFill>
                <a:cs typeface="B Koodak" panose="00000700000000000000" pitchFamily="2" charset="-78"/>
              </a:rPr>
              <a:t>توزیع</a:t>
            </a:r>
            <a:r>
              <a:rPr lang="fa-IR" sz="2400" dirty="0" smtClean="0">
                <a:cs typeface="B Koodak" panose="00000700000000000000" pitchFamily="2" charset="-78"/>
              </a:rPr>
              <a:t> داده ها</a:t>
            </a:r>
          </a:p>
          <a:p>
            <a:pPr eaLnBrk="1" hangingPunct="1">
              <a:lnSpc>
                <a:spcPct val="200000"/>
              </a:lnSpc>
              <a:defRPr/>
            </a:pPr>
            <a:r>
              <a:rPr lang="fa-IR" sz="2400" dirty="0" smtClean="0">
                <a:solidFill>
                  <a:srgbClr val="FFFF00"/>
                </a:solidFill>
                <a:cs typeface="B Koodak" panose="00000700000000000000" pitchFamily="2" charset="-78"/>
              </a:rPr>
              <a:t>یکپارچه</a:t>
            </a:r>
            <a:r>
              <a:rPr lang="fa-IR" sz="2400" dirty="0" smtClean="0">
                <a:cs typeface="B Koodak" panose="00000700000000000000" pitchFamily="2" charset="-78"/>
              </a:rPr>
              <a:t> کردن فعالیت های موازی</a:t>
            </a:r>
          </a:p>
          <a:p>
            <a:pPr eaLnBrk="1" hangingPunct="1">
              <a:lnSpc>
                <a:spcPct val="200000"/>
              </a:lnSpc>
              <a:defRPr/>
            </a:pPr>
            <a:r>
              <a:rPr lang="fa-IR" sz="2400" dirty="0" smtClean="0">
                <a:solidFill>
                  <a:srgbClr val="FFFF00"/>
                </a:solidFill>
                <a:cs typeface="B Koodak" panose="00000700000000000000" pitchFamily="2" charset="-78"/>
              </a:rPr>
              <a:t>تفویض</a:t>
            </a:r>
            <a:r>
              <a:rPr lang="fa-IR" sz="2400" dirty="0" smtClean="0">
                <a:cs typeface="B Koodak" panose="00000700000000000000" pitchFamily="2" charset="-78"/>
              </a:rPr>
              <a:t> اختیار به کارکنان،</a:t>
            </a:r>
            <a:r>
              <a:rPr lang="en-US" sz="2400" dirty="0" smtClean="0">
                <a:cs typeface="B Koodak" panose="00000700000000000000" pitchFamily="2" charset="-78"/>
              </a:rPr>
              <a:t> </a:t>
            </a:r>
            <a:r>
              <a:rPr lang="fa-IR" sz="2400" dirty="0" smtClean="0">
                <a:cs typeface="B Koodak" panose="00000700000000000000" pitchFamily="2" charset="-78"/>
              </a:rPr>
              <a:t>استفاده از کنترل های درون سیستم و نمودار سازمانی تخت</a:t>
            </a:r>
          </a:p>
          <a:p>
            <a:pPr eaLnBrk="1" hangingPunct="1">
              <a:lnSpc>
                <a:spcPct val="200000"/>
              </a:lnSpc>
              <a:defRPr/>
            </a:pPr>
            <a:r>
              <a:rPr lang="fa-IR" sz="2400" dirty="0" smtClean="0">
                <a:solidFill>
                  <a:srgbClr val="FFFF00"/>
                </a:solidFill>
                <a:cs typeface="B Koodak" panose="00000700000000000000" pitchFamily="2" charset="-78"/>
              </a:rPr>
              <a:t>گردآوری</a:t>
            </a:r>
            <a:r>
              <a:rPr lang="fa-IR" sz="2400" dirty="0" smtClean="0">
                <a:cs typeface="B Koodak" panose="00000700000000000000" pitchFamily="2" charset="-78"/>
              </a:rPr>
              <a:t> داده ها از منبع اصلی آن</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33400" y="1772816"/>
            <a:ext cx="3318520" cy="1991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4775465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algn="r" eaLnBrk="1" hangingPunct="1">
              <a:defRPr/>
            </a:pPr>
            <a:r>
              <a:rPr lang="fa-IR" sz="3200" b="0" smtClean="0"/>
              <a:t>چالشهای مهندسی دوباره سیستم ها</a:t>
            </a:r>
            <a:endParaRPr lang="en-US" sz="3200" b="0" smtClean="0"/>
          </a:p>
        </p:txBody>
      </p:sp>
      <p:sp>
        <p:nvSpPr>
          <p:cNvPr id="22531" name="Rectangle 3"/>
          <p:cNvSpPr>
            <a:spLocks noGrp="1" noChangeArrowheads="1"/>
          </p:cNvSpPr>
          <p:nvPr>
            <p:ph type="body" idx="1"/>
          </p:nvPr>
        </p:nvSpPr>
        <p:spPr>
          <a:xfrm>
            <a:off x="457200" y="1268413"/>
            <a:ext cx="8229600" cy="4857750"/>
          </a:xfrm>
        </p:spPr>
        <p:txBody>
          <a:bodyPr/>
          <a:lstStyle/>
          <a:p>
            <a:pPr eaLnBrk="1" hangingPunct="1">
              <a:buFont typeface="Wingdings" panose="05000000000000000000" pitchFamily="2" charset="2"/>
              <a:buNone/>
              <a:defRPr/>
            </a:pPr>
            <a:r>
              <a:rPr lang="fa-IR" sz="2400" dirty="0" smtClean="0">
                <a:cs typeface="B Koodak" panose="00000700000000000000" pitchFamily="2" charset="-78"/>
              </a:rPr>
              <a:t>شرکت ها باید برای اجرای </a:t>
            </a:r>
            <a:r>
              <a:rPr lang="fa-IR" sz="2400" dirty="0" smtClean="0">
                <a:solidFill>
                  <a:srgbClr val="FFFF00"/>
                </a:solidFill>
                <a:cs typeface="B Koodak" panose="00000700000000000000" pitchFamily="2" charset="-78"/>
              </a:rPr>
              <a:t>موفقیت</a:t>
            </a:r>
            <a:r>
              <a:rPr lang="fa-IR" sz="2400" dirty="0" smtClean="0">
                <a:cs typeface="B Koodak" panose="00000700000000000000" pitchFamily="2" charset="-78"/>
              </a:rPr>
              <a:t> آمیز مهندسی دوباره فرایند های تجاری خود،</a:t>
            </a:r>
            <a:r>
              <a:rPr lang="en-US" sz="2400" dirty="0" smtClean="0">
                <a:cs typeface="B Koodak" panose="00000700000000000000" pitchFamily="2" charset="-78"/>
              </a:rPr>
              <a:t> </a:t>
            </a:r>
            <a:r>
              <a:rPr lang="fa-IR" sz="2400" dirty="0" smtClean="0">
                <a:solidFill>
                  <a:srgbClr val="FFFF00"/>
                </a:solidFill>
                <a:cs typeface="B Koodak" panose="00000700000000000000" pitchFamily="2" charset="-78"/>
              </a:rPr>
              <a:t>موانع</a:t>
            </a:r>
            <a:r>
              <a:rPr lang="fa-IR" sz="2400" dirty="0" smtClean="0">
                <a:cs typeface="B Koodak" panose="00000700000000000000" pitchFamily="2" charset="-78"/>
              </a:rPr>
              <a:t> زیر را برطرف کنند:</a:t>
            </a:r>
          </a:p>
          <a:p>
            <a:pPr eaLnBrk="1" hangingPunct="1">
              <a:defRPr/>
            </a:pPr>
            <a:r>
              <a:rPr lang="fa-IR" sz="2400" dirty="0" smtClean="0">
                <a:cs typeface="B Koodak" panose="00000700000000000000" pitchFamily="2" charset="-78"/>
              </a:rPr>
              <a:t>سنت</a:t>
            </a:r>
          </a:p>
          <a:p>
            <a:pPr eaLnBrk="1" hangingPunct="1">
              <a:defRPr/>
            </a:pPr>
            <a:r>
              <a:rPr lang="fa-IR" sz="2400" dirty="0" smtClean="0">
                <a:cs typeface="B Koodak" panose="00000700000000000000" pitchFamily="2" charset="-78"/>
              </a:rPr>
              <a:t>مقاومت</a:t>
            </a:r>
          </a:p>
          <a:p>
            <a:pPr eaLnBrk="1" hangingPunct="1">
              <a:defRPr/>
            </a:pPr>
            <a:r>
              <a:rPr lang="fa-IR" sz="2400" dirty="0" smtClean="0">
                <a:cs typeface="B Koodak" panose="00000700000000000000" pitchFamily="2" charset="-78"/>
              </a:rPr>
              <a:t>اتلاف زمان</a:t>
            </a:r>
          </a:p>
          <a:p>
            <a:pPr eaLnBrk="1" hangingPunct="1">
              <a:defRPr/>
            </a:pPr>
            <a:r>
              <a:rPr lang="fa-IR" sz="2400" dirty="0" smtClean="0">
                <a:cs typeface="B Koodak" panose="00000700000000000000" pitchFamily="2" charset="-78"/>
              </a:rPr>
              <a:t>هزینه</a:t>
            </a:r>
          </a:p>
          <a:p>
            <a:pPr eaLnBrk="1" hangingPunct="1">
              <a:defRPr/>
            </a:pPr>
            <a:r>
              <a:rPr lang="fa-IR" sz="2400" dirty="0" smtClean="0">
                <a:cs typeface="B Koodak" panose="00000700000000000000" pitchFamily="2" charset="-78"/>
              </a:rPr>
              <a:t>عدم حمایت مدیریت</a:t>
            </a:r>
          </a:p>
          <a:p>
            <a:pPr eaLnBrk="1" hangingPunct="1">
              <a:defRPr/>
            </a:pPr>
            <a:r>
              <a:rPr lang="fa-IR" sz="2400" dirty="0" smtClean="0">
                <a:cs typeface="B Koodak" panose="00000700000000000000" pitchFamily="2" charset="-78"/>
              </a:rPr>
              <a:t>ریسک</a:t>
            </a:r>
          </a:p>
          <a:p>
            <a:pPr eaLnBrk="1" hangingPunct="1">
              <a:defRPr/>
            </a:pPr>
            <a:r>
              <a:rPr lang="fa-IR" sz="2400" dirty="0" smtClean="0">
                <a:cs typeface="B Koodak" panose="00000700000000000000" pitchFamily="2" charset="-78"/>
              </a:rPr>
              <a:t>بدبینی</a:t>
            </a:r>
          </a:p>
          <a:p>
            <a:pPr eaLnBrk="1" hangingPunct="1">
              <a:defRPr/>
            </a:pPr>
            <a:r>
              <a:rPr lang="fa-IR" sz="2400" dirty="0" smtClean="0">
                <a:cs typeface="B Koodak" panose="00000700000000000000" pitchFamily="2" charset="-78"/>
              </a:rPr>
              <a:t>آموزش دوباره</a:t>
            </a:r>
          </a:p>
          <a:p>
            <a:pPr eaLnBrk="1" hangingPunct="1">
              <a:defRPr/>
            </a:pPr>
            <a:r>
              <a:rPr lang="fa-IR" sz="2400" dirty="0" smtClean="0">
                <a:cs typeface="B Koodak" panose="00000700000000000000" pitchFamily="2" charset="-78"/>
              </a:rPr>
              <a:t>عدم کنترل</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39552" y="2204864"/>
            <a:ext cx="4212468" cy="259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5893958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1331341" y="2204790"/>
            <a:ext cx="7777163" cy="792162"/>
          </a:xfrm>
        </p:spPr>
        <p:txBody>
          <a:bodyPr/>
          <a:lstStyle/>
          <a:p>
            <a:pPr algn="r"/>
            <a:r>
              <a:rPr lang="fa-IR" dirty="0" smtClean="0">
                <a:cs typeface="B Titr" panose="00000700000000000000" pitchFamily="2" charset="-78"/>
              </a:rPr>
              <a:t>فصل پنجم</a:t>
            </a:r>
            <a:endParaRPr lang="en-US" dirty="0">
              <a:cs typeface="B Titr" panose="00000700000000000000" pitchFamily="2" charset="-78"/>
            </a:endParaRPr>
          </a:p>
        </p:txBody>
      </p:sp>
      <p:sp>
        <p:nvSpPr>
          <p:cNvPr id="7" name="Title 3"/>
          <p:cNvSpPr txBox="1">
            <a:spLocks/>
          </p:cNvSpPr>
          <p:nvPr/>
        </p:nvSpPr>
        <p:spPr>
          <a:xfrm>
            <a:off x="1527653" y="4581128"/>
            <a:ext cx="7586658" cy="642942"/>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ctr" anchorCtr="0" compatLnSpc="1">
            <a:prstTxWarp prst="textNoShape">
              <a:avLst/>
            </a:prstTxWarp>
            <a:normAutofit fontScale="90000"/>
          </a:bodyPr>
          <a:lstStyle>
            <a:lvl1pPr algn="l" rtl="0" eaLnBrk="1" latinLnBrk="0" hangingPunct="1">
              <a:spcBef>
                <a:spcPct val="0"/>
              </a:spcBef>
              <a:buNone/>
              <a:defRPr sz="3800" kern="1200" spc="-100" baseline="0">
                <a:solidFill>
                  <a:schemeClr val="tx2"/>
                </a:solidFill>
                <a:latin typeface="+mj-lt"/>
                <a:ea typeface="+mj-ea"/>
                <a:cs typeface="+mj-cs"/>
              </a:defRPr>
            </a:lvl1pPr>
          </a:lstStyle>
          <a:p>
            <a:pPr lvl="0" algn="r" rtl="1">
              <a:defRPr/>
            </a:pPr>
            <a:r>
              <a:rPr lang="fa-IR" sz="3600" dirty="0">
                <a:solidFill>
                  <a:sysClr val="window" lastClr="FFFFFF"/>
                </a:solidFill>
                <a:latin typeface="Constantia"/>
                <a:cs typeface="B Titr" pitchFamily="2" charset="-78"/>
              </a:rPr>
              <a:t>استراتژی های توسعه سیستم های اطلاعاتی حسابداری</a:t>
            </a:r>
          </a:p>
        </p:txBody>
      </p:sp>
    </p:spTree>
    <p:extLst>
      <p:ext uri="{BB962C8B-B14F-4D97-AF65-F5344CB8AC3E}">
        <p14:creationId xmlns:p14="http://schemas.microsoft.com/office/powerpoint/2010/main" xmlns="" val="3133790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pPr algn="r" eaLnBrk="1" hangingPunct="1">
              <a:defRPr/>
            </a:pPr>
            <a:r>
              <a:rPr lang="fa-IR" sz="3200" b="0" dirty="0" smtClean="0"/>
              <a:t>نمونه آزمایشی</a:t>
            </a:r>
            <a:endParaRPr lang="en-US" sz="3200" b="0" dirty="0" smtClean="0"/>
          </a:p>
        </p:txBody>
      </p:sp>
      <p:sp>
        <p:nvSpPr>
          <p:cNvPr id="23555" name="Rectangle 3"/>
          <p:cNvSpPr>
            <a:spLocks noGrp="1" noChangeArrowheads="1"/>
          </p:cNvSpPr>
          <p:nvPr>
            <p:ph type="body" idx="1"/>
          </p:nvPr>
        </p:nvSpPr>
        <p:spPr/>
        <p:txBody>
          <a:bodyPr/>
          <a:lstStyle/>
          <a:p>
            <a:pPr eaLnBrk="1" hangingPunct="1">
              <a:lnSpc>
                <a:spcPct val="150000"/>
              </a:lnSpc>
              <a:defRPr/>
            </a:pPr>
            <a:r>
              <a:rPr lang="fa-IR" sz="2400" dirty="0" smtClean="0">
                <a:cs typeface="B Koodak" panose="00000700000000000000" pitchFamily="2" charset="-78"/>
              </a:rPr>
              <a:t>نمونه آزمایشی روشی برای </a:t>
            </a:r>
            <a:r>
              <a:rPr lang="fa-IR" sz="2400" dirty="0" smtClean="0">
                <a:solidFill>
                  <a:srgbClr val="FFFF00"/>
                </a:solidFill>
                <a:cs typeface="B Koodak" panose="00000700000000000000" pitchFamily="2" charset="-78"/>
              </a:rPr>
              <a:t>طراحی</a:t>
            </a:r>
            <a:r>
              <a:rPr lang="fa-IR" sz="2400" dirty="0" smtClean="0">
                <a:cs typeface="B Koodak" panose="00000700000000000000" pitchFamily="2" charset="-78"/>
              </a:rPr>
              <a:t> سیستم است،که در آن مدل </a:t>
            </a:r>
            <a:r>
              <a:rPr lang="fa-IR" sz="2400" dirty="0" smtClean="0">
                <a:solidFill>
                  <a:srgbClr val="FFFF00"/>
                </a:solidFill>
                <a:cs typeface="B Koodak" panose="00000700000000000000" pitchFamily="2" charset="-78"/>
              </a:rPr>
              <a:t>ساده</a:t>
            </a:r>
            <a:r>
              <a:rPr lang="fa-IR" sz="2400" dirty="0" smtClean="0">
                <a:cs typeface="B Koodak" panose="00000700000000000000" pitchFamily="2" charset="-78"/>
              </a:rPr>
              <a:t> یی از یک سیستم طراحی می شود.این نمونه یا طرح اولیه </a:t>
            </a:r>
            <a:r>
              <a:rPr lang="fa-IR" sz="2400" dirty="0" smtClean="0">
                <a:solidFill>
                  <a:srgbClr val="FFFF00"/>
                </a:solidFill>
                <a:cs typeface="B Koodak" panose="00000700000000000000" pitchFamily="2" charset="-78"/>
              </a:rPr>
              <a:t>سریع</a:t>
            </a:r>
            <a:r>
              <a:rPr lang="fa-IR" sz="2400" dirty="0" smtClean="0">
                <a:cs typeface="B Koodak" panose="00000700000000000000" pitchFamily="2" charset="-78"/>
              </a:rPr>
              <a:t> و کم </a:t>
            </a:r>
            <a:r>
              <a:rPr lang="fa-IR" sz="2400" dirty="0" smtClean="0">
                <a:solidFill>
                  <a:srgbClr val="FFFF00"/>
                </a:solidFill>
                <a:cs typeface="B Koodak" panose="00000700000000000000" pitchFamily="2" charset="-78"/>
              </a:rPr>
              <a:t>هزینه</a:t>
            </a:r>
            <a:r>
              <a:rPr lang="fa-IR" sz="2400" dirty="0" smtClean="0">
                <a:cs typeface="B Koodak" panose="00000700000000000000" pitchFamily="2" charset="-78"/>
              </a:rPr>
              <a:t> ساخته می شود و برای </a:t>
            </a:r>
            <a:r>
              <a:rPr lang="fa-IR" sz="2400" dirty="0" smtClean="0">
                <a:solidFill>
                  <a:srgbClr val="FFFF00"/>
                </a:solidFill>
                <a:cs typeface="B Koodak" panose="00000700000000000000" pitchFamily="2" charset="-78"/>
              </a:rPr>
              <a:t>ازمایش</a:t>
            </a:r>
            <a:r>
              <a:rPr lang="fa-IR" sz="2400" dirty="0" smtClean="0">
                <a:cs typeface="B Koodak" panose="00000700000000000000" pitchFamily="2" charset="-78"/>
              </a:rPr>
              <a:t> کاربران استفاده می شود.</a:t>
            </a:r>
          </a:p>
          <a:p>
            <a:pPr eaLnBrk="1" hangingPunct="1">
              <a:lnSpc>
                <a:spcPct val="150000"/>
              </a:lnSpc>
              <a:defRPr/>
            </a:pPr>
            <a:r>
              <a:rPr lang="fa-IR" sz="2400" dirty="0" smtClean="0">
                <a:cs typeface="B Koodak" panose="00000700000000000000" pitchFamily="2" charset="-78"/>
              </a:rPr>
              <a:t>ویژگی اصلی نمونه آزمایشی این است که برای کاربران </a:t>
            </a:r>
            <a:r>
              <a:rPr lang="fa-IR" sz="2400" dirty="0" smtClean="0">
                <a:solidFill>
                  <a:srgbClr val="FFFF00"/>
                </a:solidFill>
                <a:cs typeface="B Koodak" panose="00000700000000000000" pitchFamily="2" charset="-78"/>
              </a:rPr>
              <a:t>آسانتر</a:t>
            </a:r>
            <a:r>
              <a:rPr lang="fa-IR" sz="2400" dirty="0" smtClean="0">
                <a:cs typeface="B Koodak" panose="00000700000000000000" pitchFamily="2" charset="-78"/>
              </a:rPr>
              <a:t> است که بیان کنند چه چیز هایی را در یک نمونه آزمایشی دوست دارند و چه چیزهایی را دوست ندارند</a:t>
            </a:r>
            <a:r>
              <a:rPr lang="en-US" sz="2400" dirty="0" smtClean="0">
                <a:cs typeface="B Koodak" panose="00000700000000000000" pitchFamily="2" charset="-78"/>
              </a:rPr>
              <a:t> </a:t>
            </a:r>
            <a:r>
              <a:rPr lang="fa-IR" sz="2400" dirty="0" smtClean="0">
                <a:cs typeface="B Koodak" panose="00000700000000000000" pitchFamily="2" charset="-78"/>
              </a:rPr>
              <a:t>تا این که تصور کنند از یک سیستم چه انتظاری دارند.</a:t>
            </a:r>
          </a:p>
          <a:p>
            <a:pPr eaLnBrk="1" hangingPunct="1">
              <a:lnSpc>
                <a:spcPct val="150000"/>
              </a:lnSpc>
              <a:defRPr/>
            </a:pP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323528" y="4796036"/>
            <a:ext cx="1368152" cy="1368152"/>
          </a:xfrm>
          <a:prstGeom prst="rect">
            <a:avLst/>
          </a:prstGeom>
        </p:spPr>
      </p:pic>
    </p:spTree>
    <p:extLst>
      <p:ext uri="{BB962C8B-B14F-4D97-AF65-F5344CB8AC3E}">
        <p14:creationId xmlns:p14="http://schemas.microsoft.com/office/powerpoint/2010/main" xmlns="" val="31539798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539552" y="1196752"/>
            <a:ext cx="8229600" cy="5792788"/>
          </a:xfrm>
        </p:spPr>
        <p:txBody>
          <a:bodyPr/>
          <a:lstStyle/>
          <a:p>
            <a:pPr>
              <a:defRPr/>
            </a:pPr>
            <a:r>
              <a:rPr lang="fa-IR" sz="2400" dirty="0" smtClean="0">
                <a:solidFill>
                  <a:srgbClr val="FFFF00"/>
                </a:solidFill>
                <a:cs typeface="B Koodak" panose="00000700000000000000" pitchFamily="2" charset="-78"/>
              </a:rPr>
              <a:t>مرحله </a:t>
            </a:r>
            <a:r>
              <a:rPr lang="fa-IR" sz="2400" dirty="0">
                <a:solidFill>
                  <a:srgbClr val="FFFF00"/>
                </a:solidFill>
                <a:cs typeface="B Koodak" panose="00000700000000000000" pitchFamily="2" charset="-78"/>
              </a:rPr>
              <a:t>اول</a:t>
            </a:r>
            <a:r>
              <a:rPr lang="fa-IR" sz="2400" dirty="0" smtClean="0">
                <a:cs typeface="B Koodak" panose="00000700000000000000" pitchFamily="2" charset="-78"/>
              </a:rPr>
              <a:t>،</a:t>
            </a:r>
            <a:r>
              <a:rPr lang="en-US" sz="2400" dirty="0" smtClean="0">
                <a:cs typeface="B Koodak" panose="00000700000000000000" pitchFamily="2" charset="-78"/>
              </a:rPr>
              <a:t> </a:t>
            </a:r>
            <a:r>
              <a:rPr lang="fa-IR" sz="2400" dirty="0" smtClean="0">
                <a:solidFill>
                  <a:srgbClr val="FFC000"/>
                </a:solidFill>
                <a:cs typeface="B Koodak" panose="00000700000000000000" pitchFamily="2" charset="-78"/>
              </a:rPr>
              <a:t>شناسایی</a:t>
            </a:r>
            <a:r>
              <a:rPr lang="fa-IR" sz="2400" dirty="0" smtClean="0">
                <a:cs typeface="B Koodak" panose="00000700000000000000" pitchFamily="2" charset="-78"/>
              </a:rPr>
              <a:t> </a:t>
            </a:r>
            <a:r>
              <a:rPr lang="fa-IR" sz="2400" dirty="0">
                <a:cs typeface="B Koodak" panose="00000700000000000000" pitchFamily="2" charset="-78"/>
              </a:rPr>
              <a:t>نیازهای اصلی سیستم بوسیله ملاقات و مذاکره با کاربران و توافق درباره اندازه و دامنه سیستم و تصمیم گیری در باره بایدها و نبایدهای سیتم است</a:t>
            </a:r>
            <a:endParaRPr lang="en-US" sz="2400" dirty="0" smtClean="0">
              <a:cs typeface="B Koodak" panose="00000700000000000000" pitchFamily="2" charset="-78"/>
            </a:endParaRPr>
          </a:p>
          <a:p>
            <a:pPr eaLnBrk="1" hangingPunct="1">
              <a:defRPr/>
            </a:pPr>
            <a:r>
              <a:rPr lang="fa-IR" sz="2400" dirty="0" smtClean="0">
                <a:solidFill>
                  <a:srgbClr val="FFFF00"/>
                </a:solidFill>
                <a:cs typeface="B Koodak" panose="00000700000000000000" pitchFamily="2" charset="-78"/>
              </a:rPr>
              <a:t>مرحله دوم </a:t>
            </a:r>
            <a:r>
              <a:rPr lang="fa-IR" sz="2400" dirty="0" smtClean="0">
                <a:solidFill>
                  <a:srgbClr val="FFC000"/>
                </a:solidFill>
                <a:cs typeface="B Koodak" panose="00000700000000000000" pitchFamily="2" charset="-78"/>
              </a:rPr>
              <a:t>طراحی</a:t>
            </a:r>
            <a:r>
              <a:rPr lang="fa-IR" sz="2400" dirty="0" smtClean="0">
                <a:cs typeface="B Koodak" panose="00000700000000000000" pitchFamily="2" charset="-78"/>
              </a:rPr>
              <a:t> یک نمونه آزمایشی اولیه از سیستم است که نیازهای مورد توافق را تامین کند.</a:t>
            </a:r>
          </a:p>
          <a:p>
            <a:pPr eaLnBrk="1" hangingPunct="1">
              <a:defRPr/>
            </a:pPr>
            <a:r>
              <a:rPr lang="fa-IR" sz="2400" dirty="0" smtClean="0">
                <a:solidFill>
                  <a:srgbClr val="FFFF00"/>
                </a:solidFill>
                <a:cs typeface="B Koodak" panose="00000700000000000000" pitchFamily="2" charset="-78"/>
              </a:rPr>
              <a:t>مرحله سوم </a:t>
            </a:r>
            <a:r>
              <a:rPr lang="fa-IR" sz="2400" dirty="0" smtClean="0">
                <a:cs typeface="B Koodak" panose="00000700000000000000" pitchFamily="2" charset="-78"/>
              </a:rPr>
              <a:t>یک فرایند </a:t>
            </a:r>
            <a:r>
              <a:rPr lang="fa-IR" sz="2400" dirty="0" smtClean="0">
                <a:solidFill>
                  <a:srgbClr val="FFC000"/>
                </a:solidFill>
                <a:cs typeface="B Koodak" panose="00000700000000000000" pitchFamily="2" charset="-78"/>
              </a:rPr>
              <a:t>تکراری</a:t>
            </a:r>
            <a:r>
              <a:rPr lang="fa-IR" sz="2400" dirty="0" smtClean="0">
                <a:cs typeface="B Koodak" panose="00000700000000000000" pitchFamily="2" charset="-78"/>
              </a:rPr>
              <a:t> است.در این فرایند کاربران تغییراتی را که باید در سیستم انجام شود اعلان کرده،وطراحان تغییرات را در سیستم اعمال کرده،و سیستم را دوباره به کاربران برمی گردانند تا آن را آزمایش کرده و ارزیابی کنند.</a:t>
            </a:r>
          </a:p>
          <a:p>
            <a:pPr eaLnBrk="1" hangingPunct="1">
              <a:defRPr/>
            </a:pPr>
            <a:r>
              <a:rPr lang="fa-IR" sz="2400" dirty="0" smtClean="0">
                <a:solidFill>
                  <a:srgbClr val="FFFF00"/>
                </a:solidFill>
                <a:cs typeface="B Koodak" panose="00000700000000000000" pitchFamily="2" charset="-78"/>
              </a:rPr>
              <a:t>مرحله چهارم </a:t>
            </a:r>
            <a:r>
              <a:rPr lang="fa-IR" sz="2400" dirty="0" smtClean="0">
                <a:solidFill>
                  <a:srgbClr val="FFC000"/>
                </a:solidFill>
                <a:cs typeface="B Koodak" panose="00000700000000000000" pitchFamily="2" charset="-78"/>
              </a:rPr>
              <a:t>استفاده</a:t>
            </a:r>
            <a:r>
              <a:rPr lang="fa-IR" sz="2400" dirty="0" smtClean="0">
                <a:cs typeface="B Koodak" panose="00000700000000000000" pitchFamily="2" charset="-78"/>
              </a:rPr>
              <a:t> از سیستم تایید شده توسط کاربر است.</a:t>
            </a:r>
            <a:endParaRPr lang="en-US" sz="2400" dirty="0" smtClean="0">
              <a:cs typeface="B Koodak" panose="00000700000000000000" pitchFamily="2" charset="-78"/>
            </a:endParaRPr>
          </a:p>
        </p:txBody>
      </p:sp>
      <p:sp>
        <p:nvSpPr>
          <p:cNvPr id="2" name="Rectangle 1"/>
          <p:cNvSpPr/>
          <p:nvPr/>
        </p:nvSpPr>
        <p:spPr>
          <a:xfrm>
            <a:off x="4356971" y="548680"/>
            <a:ext cx="458490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r>
              <a:rPr lang="fa-IR" sz="3200" kern="0" dirty="0">
                <a:solidFill>
                  <a:schemeClr val="tx2"/>
                </a:solidFill>
                <a:effectLst>
                  <a:outerShdw blurRad="38100" dist="38100" dir="2700000" algn="tl">
                    <a:srgbClr val="000000">
                      <a:alpha val="43137"/>
                    </a:srgbClr>
                  </a:outerShdw>
                </a:effectLst>
                <a:latin typeface="+mj-lt"/>
                <a:ea typeface="+mj-ea"/>
                <a:cs typeface="B Titr" panose="00000700000000000000" pitchFamily="2" charset="-78"/>
              </a:rPr>
              <a:t>مراحل طراحی نمونه آزمایشی</a:t>
            </a:r>
          </a:p>
        </p:txBody>
      </p:sp>
      <p:pic>
        <p:nvPicPr>
          <p:cNvPr id="3" name="Picture 2"/>
          <p:cNvPicPr>
            <a:picLocks noChangeAspect="1"/>
          </p:cNvPicPr>
          <p:nvPr/>
        </p:nvPicPr>
        <p:blipFill>
          <a:blip r:embed="rId2"/>
          <a:stretch>
            <a:fillRect/>
          </a:stretch>
        </p:blipFill>
        <p:spPr>
          <a:xfrm>
            <a:off x="323529" y="5131953"/>
            <a:ext cx="2592287" cy="1175481"/>
          </a:xfrm>
          <a:prstGeom prst="rect">
            <a:avLst/>
          </a:prstGeom>
        </p:spPr>
      </p:pic>
    </p:spTree>
    <p:extLst>
      <p:ext uri="{BB962C8B-B14F-4D97-AF65-F5344CB8AC3E}">
        <p14:creationId xmlns:p14="http://schemas.microsoft.com/office/powerpoint/2010/main" xmlns="" val="19728906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a:lstStyle/>
          <a:p>
            <a:pPr algn="r" eaLnBrk="1" hangingPunct="1">
              <a:defRPr/>
            </a:pPr>
            <a:r>
              <a:rPr lang="fa-IR" sz="3200" b="0" smtClean="0"/>
              <a:t>مزایای استفاده از نمونه آزمایشی</a:t>
            </a:r>
            <a:endParaRPr lang="en-US" sz="3200" b="0" smtClean="0"/>
          </a:p>
        </p:txBody>
      </p:sp>
      <p:sp>
        <p:nvSpPr>
          <p:cNvPr id="25603" name="Rectangle 3"/>
          <p:cNvSpPr>
            <a:spLocks noGrp="1" noChangeArrowheads="1"/>
          </p:cNvSpPr>
          <p:nvPr>
            <p:ph type="body" idx="1"/>
          </p:nvPr>
        </p:nvSpPr>
        <p:spPr>
          <a:xfrm>
            <a:off x="457200" y="1125538"/>
            <a:ext cx="8229600" cy="5399087"/>
          </a:xfrm>
        </p:spPr>
        <p:txBody>
          <a:bodyPr/>
          <a:lstStyle/>
          <a:p>
            <a:pPr eaLnBrk="1" hangingPunct="1">
              <a:lnSpc>
                <a:spcPct val="150000"/>
              </a:lnSpc>
              <a:defRPr/>
            </a:pPr>
            <a:r>
              <a:rPr lang="fa-IR" sz="2400" dirty="0" smtClean="0">
                <a:cs typeface="B Koodak" panose="00000700000000000000" pitchFamily="2" charset="-78"/>
              </a:rPr>
              <a:t>تعریف بهتر و مناسب تر نیازهای اطلاعاتی کاربران</a:t>
            </a:r>
          </a:p>
          <a:p>
            <a:pPr eaLnBrk="1" hangingPunct="1">
              <a:lnSpc>
                <a:spcPct val="150000"/>
              </a:lnSpc>
              <a:defRPr/>
            </a:pPr>
            <a:r>
              <a:rPr lang="fa-IR" sz="2400" dirty="0" smtClean="0">
                <a:cs typeface="B Koodak" panose="00000700000000000000" pitchFamily="2" charset="-78"/>
              </a:rPr>
              <a:t>مشارکت و رضایت بیشتر کاربر</a:t>
            </a:r>
          </a:p>
          <a:p>
            <a:pPr eaLnBrk="1" hangingPunct="1">
              <a:lnSpc>
                <a:spcPct val="150000"/>
              </a:lnSpc>
              <a:defRPr/>
            </a:pPr>
            <a:r>
              <a:rPr lang="fa-IR" sz="2400" dirty="0" smtClean="0">
                <a:cs typeface="B Koodak" panose="00000700000000000000" pitchFamily="2" charset="-78"/>
              </a:rPr>
              <a:t>طراحی و توسعه سریعتر سیستم</a:t>
            </a:r>
          </a:p>
          <a:p>
            <a:pPr eaLnBrk="1" hangingPunct="1">
              <a:lnSpc>
                <a:spcPct val="150000"/>
              </a:lnSpc>
              <a:defRPr/>
            </a:pPr>
            <a:r>
              <a:rPr lang="fa-IR" sz="2400" dirty="0" smtClean="0">
                <a:cs typeface="B Koodak" panose="00000700000000000000" pitchFamily="2" charset="-78"/>
              </a:rPr>
              <a:t>اشتباهات کمتر</a:t>
            </a:r>
          </a:p>
          <a:p>
            <a:pPr eaLnBrk="1" hangingPunct="1">
              <a:lnSpc>
                <a:spcPct val="150000"/>
              </a:lnSpc>
              <a:defRPr/>
            </a:pPr>
            <a:r>
              <a:rPr lang="fa-IR" sz="2400" dirty="0" smtClean="0">
                <a:cs typeface="B Koodak" panose="00000700000000000000" pitchFamily="2" charset="-78"/>
              </a:rPr>
              <a:t>فرصت های بیشتر برای انجام تغییرات</a:t>
            </a:r>
          </a:p>
          <a:p>
            <a:pPr eaLnBrk="1" hangingPunct="1">
              <a:lnSpc>
                <a:spcPct val="150000"/>
              </a:lnSpc>
              <a:defRPr/>
            </a:pPr>
            <a:r>
              <a:rPr lang="fa-IR" sz="2400" dirty="0" smtClean="0">
                <a:cs typeface="B Koodak" panose="00000700000000000000" pitchFamily="2" charset="-78"/>
              </a:rPr>
              <a:t>کاهش هزینه ها</a:t>
            </a:r>
          </a:p>
        </p:txBody>
      </p:sp>
      <p:pic>
        <p:nvPicPr>
          <p:cNvPr id="2" name="Picture 1"/>
          <p:cNvPicPr>
            <a:picLocks noChangeAspect="1"/>
          </p:cNvPicPr>
          <p:nvPr/>
        </p:nvPicPr>
        <p:blipFill>
          <a:blip r:embed="rId2"/>
          <a:stretch>
            <a:fillRect/>
          </a:stretch>
        </p:blipFill>
        <p:spPr>
          <a:xfrm>
            <a:off x="439489" y="1772816"/>
            <a:ext cx="3600400" cy="18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2099698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539750" y="1423491"/>
            <a:ext cx="8229600" cy="5749925"/>
          </a:xfrm>
        </p:spPr>
        <p:txBody>
          <a:bodyPr/>
          <a:lstStyle/>
          <a:p>
            <a:pPr eaLnBrk="1" hangingPunct="1">
              <a:lnSpc>
                <a:spcPct val="150000"/>
              </a:lnSpc>
              <a:defRPr/>
            </a:pPr>
            <a:r>
              <a:rPr lang="fa-IR" sz="2400" dirty="0" smtClean="0">
                <a:cs typeface="B Koodak" panose="00000700000000000000" pitchFamily="2" charset="-78"/>
              </a:rPr>
              <a:t>مشارکت طولانی و فعال کاربران</a:t>
            </a:r>
          </a:p>
          <a:p>
            <a:pPr eaLnBrk="1" hangingPunct="1">
              <a:lnSpc>
                <a:spcPct val="150000"/>
              </a:lnSpc>
              <a:defRPr/>
            </a:pPr>
            <a:r>
              <a:rPr lang="fa-IR" sz="2400" dirty="0" smtClean="0">
                <a:cs typeface="B Koodak" panose="00000700000000000000" pitchFamily="2" charset="-78"/>
              </a:rPr>
              <a:t>طراحی ناقص سیستم ها</a:t>
            </a:r>
          </a:p>
          <a:p>
            <a:pPr eaLnBrk="1" hangingPunct="1">
              <a:lnSpc>
                <a:spcPct val="150000"/>
              </a:lnSpc>
              <a:defRPr/>
            </a:pPr>
            <a:r>
              <a:rPr lang="fa-IR" sz="2400" dirty="0" smtClean="0">
                <a:cs typeface="B Koodak" panose="00000700000000000000" pitchFamily="2" charset="-78"/>
              </a:rPr>
              <a:t>آزمایش و مستند سازی ناقص سیستم ها</a:t>
            </a:r>
          </a:p>
          <a:p>
            <a:pPr eaLnBrk="1" hangingPunct="1">
              <a:lnSpc>
                <a:spcPct val="150000"/>
              </a:lnSpc>
              <a:defRPr/>
            </a:pPr>
            <a:r>
              <a:rPr lang="fa-IR" sz="2400" dirty="0" smtClean="0">
                <a:cs typeface="B Koodak" panose="00000700000000000000" pitchFamily="2" charset="-78"/>
              </a:rPr>
              <a:t>واکنش های رفتاری منفی</a:t>
            </a:r>
          </a:p>
          <a:p>
            <a:pPr eaLnBrk="1" hangingPunct="1">
              <a:lnSpc>
                <a:spcPct val="150000"/>
              </a:lnSpc>
              <a:defRPr/>
            </a:pPr>
            <a:r>
              <a:rPr lang="fa-IR" sz="2400" dirty="0" smtClean="0">
                <a:cs typeface="B Koodak" panose="00000700000000000000" pitchFamily="2" charset="-78"/>
              </a:rPr>
              <a:t>توسعه تمام نشدنی</a:t>
            </a:r>
            <a:endParaRPr lang="en-US" sz="2400" dirty="0" smtClean="0">
              <a:cs typeface="B Koodak" panose="00000700000000000000" pitchFamily="2" charset="-78"/>
            </a:endParaRPr>
          </a:p>
        </p:txBody>
      </p:sp>
      <p:sp>
        <p:nvSpPr>
          <p:cNvPr id="2" name="Rectangle 1"/>
          <p:cNvSpPr/>
          <p:nvPr/>
        </p:nvSpPr>
        <p:spPr>
          <a:xfrm>
            <a:off x="5463637" y="467961"/>
            <a:ext cx="3305713"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r>
              <a:rPr lang="fa-IR" sz="3200" kern="0" dirty="0">
                <a:solidFill>
                  <a:schemeClr val="tx2"/>
                </a:solidFill>
                <a:effectLst>
                  <a:outerShdw blurRad="38100" dist="38100" dir="2700000" algn="tl">
                    <a:srgbClr val="000000">
                      <a:alpha val="43137"/>
                    </a:srgbClr>
                  </a:outerShdw>
                </a:effectLst>
                <a:latin typeface="+mj-lt"/>
                <a:ea typeface="+mj-ea"/>
                <a:cs typeface="B Titr" panose="00000700000000000000" pitchFamily="2" charset="-78"/>
              </a:rPr>
              <a:t>معایب نمونه آزمایشی</a:t>
            </a:r>
          </a:p>
        </p:txBody>
      </p:sp>
      <p:pic>
        <p:nvPicPr>
          <p:cNvPr id="3" name="Picture 2"/>
          <p:cNvPicPr>
            <a:picLocks noChangeAspect="1"/>
          </p:cNvPicPr>
          <p:nvPr/>
        </p:nvPicPr>
        <p:blipFill>
          <a:blip r:embed="rId2"/>
          <a:stretch>
            <a:fillRect/>
          </a:stretch>
        </p:blipFill>
        <p:spPr>
          <a:xfrm>
            <a:off x="395535" y="1772816"/>
            <a:ext cx="3538567" cy="2376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5335603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algn="r" eaLnBrk="1" hangingPunct="1">
              <a:defRPr/>
            </a:pPr>
            <a:r>
              <a:rPr lang="fa-IR" b="0" dirty="0" smtClean="0"/>
              <a:t>مقدمه</a:t>
            </a:r>
            <a:endParaRPr lang="en-US" b="0" dirty="0" smtClean="0"/>
          </a:p>
        </p:txBody>
      </p:sp>
      <p:sp>
        <p:nvSpPr>
          <p:cNvPr id="4099" name="Rectangle 3"/>
          <p:cNvSpPr>
            <a:spLocks noGrp="1" noChangeArrowheads="1"/>
          </p:cNvSpPr>
          <p:nvPr>
            <p:ph type="body" idx="1"/>
          </p:nvPr>
        </p:nvSpPr>
        <p:spPr/>
        <p:txBody>
          <a:bodyPr/>
          <a:lstStyle/>
          <a:p>
            <a:pPr eaLnBrk="1" hangingPunct="1">
              <a:lnSpc>
                <a:spcPct val="80000"/>
              </a:lnSpc>
              <a:buFont typeface="Wingdings" panose="05000000000000000000" pitchFamily="2" charset="2"/>
              <a:buNone/>
              <a:defRPr/>
            </a:pPr>
            <a:r>
              <a:rPr lang="fa-IR" sz="2400" dirty="0" smtClean="0">
                <a:cs typeface="B Koodak" panose="00000700000000000000" pitchFamily="2" charset="-78"/>
              </a:rPr>
              <a:t>به طور سنتی ، حسابداران </a:t>
            </a:r>
            <a:r>
              <a:rPr lang="fa-IR" sz="2400" dirty="0" smtClean="0">
                <a:solidFill>
                  <a:srgbClr val="FFFF00"/>
                </a:solidFill>
                <a:cs typeface="B Koodak" panose="00000700000000000000" pitchFamily="2" charset="-78"/>
              </a:rPr>
              <a:t>مشکلات</a:t>
            </a:r>
            <a:r>
              <a:rPr lang="fa-IR" sz="2400" dirty="0" smtClean="0">
                <a:cs typeface="B Koodak" panose="00000700000000000000" pitchFamily="2" charset="-78"/>
              </a:rPr>
              <a:t> زیادی را در طراحی و توسعه سیستمهای اطلاعاتی حسابداری تجربه کرده اند:</a:t>
            </a:r>
          </a:p>
          <a:p>
            <a:pPr eaLnBrk="1" hangingPunct="1">
              <a:lnSpc>
                <a:spcPct val="80000"/>
              </a:lnSpc>
              <a:defRPr/>
            </a:pPr>
            <a:r>
              <a:rPr lang="fa-IR" sz="2400" dirty="0" smtClean="0">
                <a:cs typeface="B Koodak" panose="00000700000000000000" pitchFamily="2" charset="-78"/>
              </a:rPr>
              <a:t>تقاضا برای </a:t>
            </a:r>
            <a:r>
              <a:rPr lang="fa-IR" sz="2400" dirty="0" smtClean="0">
                <a:solidFill>
                  <a:srgbClr val="FFFF00"/>
                </a:solidFill>
                <a:cs typeface="B Koodak" panose="00000700000000000000" pitchFamily="2" charset="-78"/>
              </a:rPr>
              <a:t>منابع محدود </a:t>
            </a:r>
            <a:r>
              <a:rPr lang="fa-IR" sz="2400" dirty="0" smtClean="0">
                <a:cs typeface="B Koodak" panose="00000700000000000000" pitchFamily="2" charset="-78"/>
              </a:rPr>
              <a:t>آنقدر زیاد است،که پروژه های توسعه سیستمهای حسابداری به تاخیر می افتد.</a:t>
            </a:r>
          </a:p>
          <a:p>
            <a:pPr eaLnBrk="1" hangingPunct="1">
              <a:lnSpc>
                <a:spcPct val="80000"/>
              </a:lnSpc>
              <a:defRPr/>
            </a:pPr>
            <a:r>
              <a:rPr lang="fa-IR" sz="2400" dirty="0" smtClean="0">
                <a:cs typeface="B Koodak" panose="00000700000000000000" pitchFamily="2" charset="-78"/>
              </a:rPr>
              <a:t>یک سیستم اطلاعاتی جدید همیشه نمی تواند </a:t>
            </a:r>
            <a:r>
              <a:rPr lang="fa-IR" sz="2400" dirty="0" smtClean="0">
                <a:solidFill>
                  <a:srgbClr val="FFFF00"/>
                </a:solidFill>
                <a:cs typeface="B Koodak" panose="00000700000000000000" pitchFamily="2" charset="-78"/>
              </a:rPr>
              <a:t>نیازهای</a:t>
            </a:r>
            <a:r>
              <a:rPr lang="fa-IR" sz="2400" dirty="0" smtClean="0">
                <a:cs typeface="B Koodak" panose="00000700000000000000" pitchFamily="2" charset="-78"/>
              </a:rPr>
              <a:t> کاربران آن را تامین کند.</a:t>
            </a:r>
          </a:p>
          <a:p>
            <a:pPr eaLnBrk="1" hangingPunct="1">
              <a:lnSpc>
                <a:spcPct val="80000"/>
              </a:lnSpc>
              <a:defRPr/>
            </a:pPr>
            <a:r>
              <a:rPr lang="fa-IR" sz="2400" dirty="0" smtClean="0">
                <a:cs typeface="B Koodak" panose="00000700000000000000" pitchFamily="2" charset="-78"/>
              </a:rPr>
              <a:t>فرایند توسعه سیستم می تواند آنقدر </a:t>
            </a:r>
            <a:r>
              <a:rPr lang="fa-IR" sz="2400" dirty="0" smtClean="0">
                <a:solidFill>
                  <a:srgbClr val="FFFF00"/>
                </a:solidFill>
                <a:cs typeface="B Koodak" panose="00000700000000000000" pitchFamily="2" charset="-78"/>
              </a:rPr>
              <a:t>طولانی</a:t>
            </a:r>
            <a:r>
              <a:rPr lang="fa-IR" sz="2400" dirty="0" smtClean="0">
                <a:cs typeface="B Koodak" panose="00000700000000000000" pitchFamily="2" charset="-78"/>
              </a:rPr>
              <a:t> شود که سیستم نتواند برای مدت زمان طولانی نیازهای شرکت را تامین کند.</a:t>
            </a:r>
          </a:p>
          <a:p>
            <a:pPr eaLnBrk="1" hangingPunct="1">
              <a:lnSpc>
                <a:spcPct val="80000"/>
              </a:lnSpc>
              <a:defRPr/>
            </a:pPr>
            <a:r>
              <a:rPr lang="fa-IR" sz="2400" dirty="0" smtClean="0">
                <a:cs typeface="B Koodak" panose="00000700000000000000" pitchFamily="2" charset="-78"/>
              </a:rPr>
              <a:t>کاربران به درستی نمی توانند </a:t>
            </a:r>
            <a:r>
              <a:rPr lang="fa-IR" sz="2400" dirty="0" smtClean="0">
                <a:solidFill>
                  <a:srgbClr val="FFFF00"/>
                </a:solidFill>
                <a:cs typeface="B Koodak" panose="00000700000000000000" pitchFamily="2" charset="-78"/>
              </a:rPr>
              <a:t>نیازهای</a:t>
            </a:r>
            <a:r>
              <a:rPr lang="fa-IR" sz="2400" dirty="0" smtClean="0">
                <a:cs typeface="B Koodak" panose="00000700000000000000" pitchFamily="2" charset="-78"/>
              </a:rPr>
              <a:t> خود را تعیین کنند.</a:t>
            </a:r>
          </a:p>
          <a:p>
            <a:pPr eaLnBrk="1" hangingPunct="1">
              <a:lnSpc>
                <a:spcPct val="80000"/>
              </a:lnSpc>
              <a:defRPr/>
            </a:pPr>
            <a:r>
              <a:rPr lang="fa-IR" sz="2400" dirty="0" smtClean="0">
                <a:cs typeface="B Koodak" panose="00000700000000000000" pitchFamily="2" charset="-78"/>
              </a:rPr>
              <a:t>ایجاد </a:t>
            </a:r>
            <a:r>
              <a:rPr lang="fa-IR" sz="2400" dirty="0" smtClean="0">
                <a:solidFill>
                  <a:srgbClr val="FFFF00"/>
                </a:solidFill>
                <a:cs typeface="B Koodak" panose="00000700000000000000" pitchFamily="2" charset="-78"/>
              </a:rPr>
              <a:t>تغییر</a:t>
            </a:r>
            <a:r>
              <a:rPr lang="fa-IR" sz="2400" dirty="0" smtClean="0">
                <a:cs typeface="B Koodak" panose="00000700000000000000" pitchFamily="2" charset="-78"/>
              </a:rPr>
              <a:t> در سیستم اطلاعاتی حسابداری پس از لحاظ کردن الزامات و نیازها در مشخصات سیستم اغلب مشکل است.</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354070" y="4797152"/>
            <a:ext cx="2345722" cy="1488951"/>
          </a:xfrm>
          <a:prstGeom prst="rect">
            <a:avLst/>
          </a:prstGeom>
        </p:spPr>
      </p:pic>
    </p:spTree>
    <p:extLst>
      <p:ext uri="{BB962C8B-B14F-4D97-AF65-F5344CB8AC3E}">
        <p14:creationId xmlns:p14="http://schemas.microsoft.com/office/powerpoint/2010/main" xmlns="" val="26811360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539552" y="1351309"/>
            <a:ext cx="8229600" cy="4525963"/>
          </a:xfrm>
        </p:spPr>
        <p:txBody>
          <a:bodyPr/>
          <a:lstStyle/>
          <a:p>
            <a:pPr eaLnBrk="1" hangingPunct="1">
              <a:lnSpc>
                <a:spcPct val="150000"/>
              </a:lnSpc>
              <a:buFont typeface="Wingdings" panose="05000000000000000000" pitchFamily="2" charset="2"/>
              <a:buNone/>
              <a:defRPr/>
            </a:pPr>
            <a:r>
              <a:rPr lang="fa-IR" sz="2400" dirty="0" smtClean="0">
                <a:cs typeface="B Koodak" panose="00000700000000000000" pitchFamily="2" charset="-78"/>
              </a:rPr>
              <a:t>در این فصل،با سه روش تحصیل یک سیستم اطلاعاتی جدید آشنا خواهیم شد:</a:t>
            </a:r>
          </a:p>
          <a:p>
            <a:pPr eaLnBrk="1" hangingPunct="1">
              <a:lnSpc>
                <a:spcPct val="150000"/>
              </a:lnSpc>
              <a:defRPr/>
            </a:pPr>
            <a:r>
              <a:rPr lang="fa-IR" sz="2400" dirty="0" smtClean="0">
                <a:solidFill>
                  <a:srgbClr val="FFFF00"/>
                </a:solidFill>
                <a:cs typeface="B Koodak" panose="00000700000000000000" pitchFamily="2" charset="-78"/>
              </a:rPr>
              <a:t>خرید</a:t>
            </a:r>
            <a:r>
              <a:rPr lang="fa-IR" sz="2400" dirty="0" smtClean="0">
                <a:cs typeface="B Koodak" panose="00000700000000000000" pitchFamily="2" charset="-78"/>
              </a:rPr>
              <a:t> نرم افزار آماده</a:t>
            </a:r>
          </a:p>
          <a:p>
            <a:pPr eaLnBrk="1" hangingPunct="1">
              <a:lnSpc>
                <a:spcPct val="150000"/>
              </a:lnSpc>
              <a:defRPr/>
            </a:pPr>
            <a:r>
              <a:rPr lang="fa-IR" sz="2400" dirty="0" smtClean="0">
                <a:solidFill>
                  <a:srgbClr val="FFFF00"/>
                </a:solidFill>
                <a:cs typeface="B Koodak" panose="00000700000000000000" pitchFamily="2" charset="-78"/>
              </a:rPr>
              <a:t>طراحی</a:t>
            </a:r>
            <a:r>
              <a:rPr lang="fa-IR" sz="2400" dirty="0" smtClean="0">
                <a:cs typeface="B Koodak" panose="00000700000000000000" pitchFamily="2" charset="-78"/>
              </a:rPr>
              <a:t> نرم افزار در </a:t>
            </a:r>
            <a:r>
              <a:rPr lang="fa-IR" sz="2400" dirty="0" smtClean="0">
                <a:solidFill>
                  <a:srgbClr val="FFFF00"/>
                </a:solidFill>
                <a:cs typeface="B Koodak" panose="00000700000000000000" pitchFamily="2" charset="-78"/>
              </a:rPr>
              <a:t>داخل</a:t>
            </a:r>
            <a:r>
              <a:rPr lang="fa-IR" sz="2400" dirty="0" smtClean="0">
                <a:cs typeface="B Koodak" panose="00000700000000000000" pitchFamily="2" charset="-78"/>
              </a:rPr>
              <a:t> شرکت(توسط کارکنان یا کاربران سیستم)</a:t>
            </a:r>
          </a:p>
          <a:p>
            <a:pPr eaLnBrk="1" hangingPunct="1">
              <a:lnSpc>
                <a:spcPct val="150000"/>
              </a:lnSpc>
              <a:defRPr/>
            </a:pPr>
            <a:r>
              <a:rPr lang="fa-IR" sz="2400" dirty="0" smtClean="0">
                <a:solidFill>
                  <a:srgbClr val="FFFF00"/>
                </a:solidFill>
                <a:cs typeface="B Koodak" panose="00000700000000000000" pitchFamily="2" charset="-78"/>
              </a:rPr>
              <a:t>دعوت</a:t>
            </a:r>
            <a:r>
              <a:rPr lang="fa-IR" sz="2400" dirty="0" smtClean="0">
                <a:cs typeface="B Koodak" panose="00000700000000000000" pitchFamily="2" charset="-78"/>
              </a:rPr>
              <a:t> از یک </a:t>
            </a:r>
            <a:r>
              <a:rPr lang="fa-IR" sz="2400" dirty="0" smtClean="0">
                <a:solidFill>
                  <a:srgbClr val="FFFF00"/>
                </a:solidFill>
                <a:cs typeface="B Koodak" panose="00000700000000000000" pitchFamily="2" charset="-78"/>
              </a:rPr>
              <a:t>موسسه</a:t>
            </a:r>
            <a:r>
              <a:rPr lang="fa-IR" sz="2400" dirty="0" smtClean="0">
                <a:cs typeface="B Koodak" panose="00000700000000000000" pitchFamily="2" charset="-78"/>
              </a:rPr>
              <a:t> حرفه ای که سیستم را طراحی و اجرا کند</a:t>
            </a:r>
            <a:endParaRPr lang="en-US" sz="2400" dirty="0" smtClean="0">
              <a:cs typeface="B Koodak" panose="00000700000000000000" pitchFamily="2" charset="-78"/>
            </a:endParaRPr>
          </a:p>
        </p:txBody>
      </p:sp>
      <p:sp>
        <p:nvSpPr>
          <p:cNvPr id="3" name="Rectangle 2"/>
          <p:cNvSpPr>
            <a:spLocks noGrp="1" noRot="1" noChangeArrowheads="1"/>
          </p:cNvSpPr>
          <p:nvPr>
            <p:ph type="title"/>
          </p:nvPr>
        </p:nvSpPr>
        <p:spPr>
          <a:xfrm>
            <a:off x="1066800" y="533400"/>
            <a:ext cx="7391400" cy="563563"/>
          </a:xfrm>
        </p:spPr>
        <p:txBody>
          <a:bodyPr/>
          <a:lstStyle/>
          <a:p>
            <a:pPr algn="r" eaLnBrk="1" hangingPunct="1">
              <a:defRPr/>
            </a:pPr>
            <a:r>
              <a:rPr lang="fa-IR" b="0" dirty="0" smtClean="0"/>
              <a:t>مقدمه</a:t>
            </a:r>
            <a:endParaRPr lang="en-US" b="0" dirty="0" smtClean="0"/>
          </a:p>
        </p:txBody>
      </p:sp>
      <p:pic>
        <p:nvPicPr>
          <p:cNvPr id="2" name="Picture 1"/>
          <p:cNvPicPr>
            <a:picLocks noChangeAspect="1"/>
          </p:cNvPicPr>
          <p:nvPr/>
        </p:nvPicPr>
        <p:blipFill>
          <a:blip r:embed="rId2"/>
          <a:stretch>
            <a:fillRect/>
          </a:stretch>
        </p:blipFill>
        <p:spPr>
          <a:xfrm>
            <a:off x="323528" y="4293096"/>
            <a:ext cx="3457936" cy="1979290"/>
          </a:xfrm>
          <a:prstGeom prst="rect">
            <a:avLst/>
          </a:prstGeom>
        </p:spPr>
      </p:pic>
    </p:spTree>
    <p:extLst>
      <p:ext uri="{BB962C8B-B14F-4D97-AF65-F5344CB8AC3E}">
        <p14:creationId xmlns:p14="http://schemas.microsoft.com/office/powerpoint/2010/main" xmlns="" val="16049580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1066800" y="476672"/>
            <a:ext cx="7391400" cy="563563"/>
          </a:xfrm>
        </p:spPr>
        <p:txBody>
          <a:bodyPr/>
          <a:lstStyle/>
          <a:p>
            <a:pPr algn="r" eaLnBrk="1" hangingPunct="1">
              <a:defRPr/>
            </a:pPr>
            <a:r>
              <a:rPr lang="fa-IR" sz="3200" b="0" dirty="0" smtClean="0"/>
              <a:t>خرید نرم افزار</a:t>
            </a:r>
            <a:endParaRPr lang="en-US" sz="3200" b="0" dirty="0" smtClean="0"/>
          </a:p>
        </p:txBody>
      </p:sp>
      <p:sp>
        <p:nvSpPr>
          <p:cNvPr id="6147" name="Rectangle 3"/>
          <p:cNvSpPr>
            <a:spLocks noGrp="1" noChangeArrowheads="1"/>
          </p:cNvSpPr>
          <p:nvPr>
            <p:ph type="body" idx="1"/>
          </p:nvPr>
        </p:nvSpPr>
        <p:spPr/>
        <p:txBody>
          <a:bodyPr/>
          <a:lstStyle/>
          <a:p>
            <a:pPr eaLnBrk="1" hangingPunct="1">
              <a:lnSpc>
                <a:spcPct val="200000"/>
              </a:lnSpc>
              <a:defRPr/>
            </a:pPr>
            <a:r>
              <a:rPr lang="fa-IR" sz="2400" dirty="0" smtClean="0">
                <a:cs typeface="B Koodak" panose="00000700000000000000" pitchFamily="2" charset="-78"/>
              </a:rPr>
              <a:t>به دلیل </a:t>
            </a:r>
            <a:r>
              <a:rPr lang="fa-IR" sz="2400" dirty="0" smtClean="0">
                <a:solidFill>
                  <a:srgbClr val="FFFF00"/>
                </a:solidFill>
                <a:cs typeface="B Koodak" panose="00000700000000000000" pitchFamily="2" charset="-78"/>
              </a:rPr>
              <a:t>دسترسی</a:t>
            </a:r>
            <a:r>
              <a:rPr lang="fa-IR" sz="2400" dirty="0" smtClean="0">
                <a:cs typeface="B Koodak" panose="00000700000000000000" pitchFamily="2" charset="-78"/>
              </a:rPr>
              <a:t> آسان و </a:t>
            </a:r>
            <a:r>
              <a:rPr lang="fa-IR" sz="2400" dirty="0" smtClean="0">
                <a:solidFill>
                  <a:srgbClr val="FFFF00"/>
                </a:solidFill>
                <a:cs typeface="B Koodak" panose="00000700000000000000" pitchFamily="2" charset="-78"/>
              </a:rPr>
              <a:t>هزینه</a:t>
            </a:r>
            <a:r>
              <a:rPr lang="fa-IR" sz="2400" dirty="0" smtClean="0">
                <a:cs typeface="B Koodak" panose="00000700000000000000" pitchFamily="2" charset="-78"/>
              </a:rPr>
              <a:t> کمتر حدود 80 درصد از شرکتهای استفاده کننده از رایانه،</a:t>
            </a:r>
            <a:r>
              <a:rPr lang="en-US" sz="2400" dirty="0" smtClean="0">
                <a:cs typeface="B Koodak" panose="00000700000000000000" pitchFamily="2" charset="-78"/>
              </a:rPr>
              <a:t> </a:t>
            </a:r>
            <a:r>
              <a:rPr lang="fa-IR" sz="2400" dirty="0" smtClean="0">
                <a:cs typeface="B Koodak" panose="00000700000000000000" pitchFamily="2" charset="-78"/>
              </a:rPr>
              <a:t>از بسته های نرم افزاری آماده استفاده می کنند.</a:t>
            </a:r>
          </a:p>
          <a:p>
            <a:pPr eaLnBrk="1" hangingPunct="1">
              <a:lnSpc>
                <a:spcPct val="200000"/>
              </a:lnSpc>
              <a:defRPr/>
            </a:pPr>
            <a:r>
              <a:rPr lang="fa-IR" sz="2400" dirty="0" smtClean="0">
                <a:cs typeface="B Koodak" panose="00000700000000000000" pitchFamily="2" charset="-78"/>
              </a:rPr>
              <a:t>یک </a:t>
            </a:r>
            <a:r>
              <a:rPr lang="fa-IR" sz="2400" dirty="0" smtClean="0">
                <a:solidFill>
                  <a:srgbClr val="FFFF00"/>
                </a:solidFill>
                <a:cs typeface="B Koodak" panose="00000700000000000000" pitchFamily="2" charset="-78"/>
              </a:rPr>
              <a:t>مشکل</a:t>
            </a:r>
            <a:r>
              <a:rPr lang="fa-IR" sz="2400" dirty="0" smtClean="0">
                <a:cs typeface="B Koodak" panose="00000700000000000000" pitchFamily="2" charset="-78"/>
              </a:rPr>
              <a:t> عمده در نرم افزار های آماده این است که تمام نیازهای اطلاعاتی یا نیازهای پردازش داده شرکت را تامین نمی کند</a:t>
            </a:r>
            <a:r>
              <a:rPr lang="fa-IR" sz="2000" dirty="0" smtClean="0">
                <a:cs typeface="B Koodak" panose="00000700000000000000" pitchFamily="2" charset="-78"/>
              </a:rPr>
              <a:t>.</a:t>
            </a:r>
            <a:endParaRPr lang="en-US" sz="20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323528" y="4456360"/>
            <a:ext cx="2571750" cy="1781175"/>
          </a:xfrm>
          <a:prstGeom prst="rect">
            <a:avLst/>
          </a:prstGeom>
        </p:spPr>
      </p:pic>
    </p:spTree>
    <p:extLst>
      <p:ext uri="{BB962C8B-B14F-4D97-AF65-F5344CB8AC3E}">
        <p14:creationId xmlns:p14="http://schemas.microsoft.com/office/powerpoint/2010/main" xmlns="" val="31608544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pPr algn="r" eaLnBrk="1" hangingPunct="1">
              <a:defRPr/>
            </a:pPr>
            <a:r>
              <a:rPr lang="fa-IR" sz="3200" b="0" smtClean="0"/>
              <a:t>خرید نرم افزار و چرخه حیات توسعه سیستم</a:t>
            </a:r>
            <a:endParaRPr lang="en-US" sz="3200" b="0" smtClean="0"/>
          </a:p>
        </p:txBody>
      </p:sp>
      <p:sp>
        <p:nvSpPr>
          <p:cNvPr id="717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fa-IR" sz="2400" dirty="0" smtClean="0">
                <a:cs typeface="B Koodak" panose="00000700000000000000" pitchFamily="2" charset="-78"/>
              </a:rPr>
              <a:t>شرکتهایی که به جای طراحی نرم افزار سیستم های اطلاعاتی حسابداری،آن را به صورت آماده می خرند،</a:t>
            </a:r>
            <a:r>
              <a:rPr lang="en-US" sz="2400" dirty="0" smtClean="0">
                <a:cs typeface="B Koodak" panose="00000700000000000000" pitchFamily="2" charset="-78"/>
              </a:rPr>
              <a:t> </a:t>
            </a:r>
            <a:r>
              <a:rPr lang="fa-IR" sz="2400" dirty="0" smtClean="0">
                <a:cs typeface="B Koodak" panose="00000700000000000000" pitchFamily="2" charset="-78"/>
              </a:rPr>
              <a:t>هنوز هم </a:t>
            </a:r>
            <a:r>
              <a:rPr lang="fa-IR" sz="2400" dirty="0" smtClean="0">
                <a:solidFill>
                  <a:srgbClr val="FFFF00"/>
                </a:solidFill>
                <a:cs typeface="B Koodak" panose="00000700000000000000" pitchFamily="2" charset="-78"/>
              </a:rPr>
              <a:t>فرایند چرخه حیات </a:t>
            </a:r>
            <a:r>
              <a:rPr lang="fa-IR" sz="2400" dirty="0" smtClean="0">
                <a:cs typeface="B Koodak" panose="00000700000000000000" pitchFamily="2" charset="-78"/>
              </a:rPr>
              <a:t>توسعه سیستم را طی می کنند:</a:t>
            </a:r>
          </a:p>
          <a:p>
            <a:pPr eaLnBrk="1" hangingPunct="1">
              <a:defRPr/>
            </a:pPr>
            <a:r>
              <a:rPr lang="fa-IR" sz="2400" dirty="0" smtClean="0">
                <a:cs typeface="B Koodak" panose="00000700000000000000" pitchFamily="2" charset="-78"/>
              </a:rPr>
              <a:t>تجزیه وتحلیل سیستم ها</a:t>
            </a:r>
          </a:p>
          <a:p>
            <a:pPr eaLnBrk="1" hangingPunct="1">
              <a:defRPr/>
            </a:pPr>
            <a:r>
              <a:rPr lang="fa-IR" sz="2400" dirty="0" smtClean="0">
                <a:cs typeface="B Koodak" panose="00000700000000000000" pitchFamily="2" charset="-78"/>
              </a:rPr>
              <a:t>طراحی نظری سیستم ها</a:t>
            </a:r>
          </a:p>
          <a:p>
            <a:pPr eaLnBrk="1" hangingPunct="1">
              <a:defRPr/>
            </a:pPr>
            <a:r>
              <a:rPr lang="fa-IR" sz="2400" dirty="0" smtClean="0">
                <a:cs typeface="B Koodak" panose="00000700000000000000" pitchFamily="2" charset="-78"/>
              </a:rPr>
              <a:t>طراحی فیزیکی</a:t>
            </a:r>
          </a:p>
          <a:p>
            <a:pPr eaLnBrk="1" hangingPunct="1">
              <a:defRPr/>
            </a:pPr>
            <a:r>
              <a:rPr lang="fa-IR" sz="2400" dirty="0" smtClean="0">
                <a:cs typeface="B Koodak" panose="00000700000000000000" pitchFamily="2" charset="-78"/>
              </a:rPr>
              <a:t>اجرا و تبدیل</a:t>
            </a:r>
          </a:p>
          <a:p>
            <a:pPr eaLnBrk="1" hangingPunct="1">
              <a:defRPr/>
            </a:pPr>
            <a:r>
              <a:rPr lang="fa-IR" sz="2400" dirty="0" smtClean="0">
                <a:cs typeface="B Koodak" panose="00000700000000000000" pitchFamily="2" charset="-78"/>
              </a:rPr>
              <a:t>بهره برداری و نگهداری</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545976" y="2636912"/>
            <a:ext cx="3161928" cy="2542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937400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a:spLocks noGrp="1" noRot="1" noChangeArrowheads="1"/>
          </p:cNvSpPr>
          <p:nvPr>
            <p:ph type="title"/>
          </p:nvPr>
        </p:nvSpPr>
        <p:spPr>
          <a:xfrm>
            <a:off x="1066800" y="533400"/>
            <a:ext cx="7391400" cy="563563"/>
          </a:xfrm>
        </p:spPr>
        <p:txBody>
          <a:bodyPr/>
          <a:lstStyle/>
          <a:p>
            <a:pPr algn="r" eaLnBrk="1" hangingPunct="1">
              <a:defRPr/>
            </a:pPr>
            <a:r>
              <a:rPr lang="fa-IR" sz="3200" b="0" smtClean="0"/>
              <a:t>انتخاب فروشنده نرم افزار</a:t>
            </a:r>
            <a:endParaRPr lang="en-US" sz="3200" b="0" smtClean="0"/>
          </a:p>
        </p:txBody>
      </p:sp>
      <p:sp>
        <p:nvSpPr>
          <p:cNvPr id="26" name="Rectangle 7"/>
          <p:cNvSpPr>
            <a:spLocks noChangeArrowheads="1"/>
          </p:cNvSpPr>
          <p:nvPr/>
        </p:nvSpPr>
        <p:spPr bwMode="auto">
          <a:xfrm>
            <a:off x="683915" y="1195611"/>
            <a:ext cx="2447925" cy="433388"/>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fa-IR" altLang="en-US" dirty="0">
                <a:solidFill>
                  <a:schemeClr val="bg1"/>
                </a:solidFill>
                <a:latin typeface="Arial" panose="020B0604020202020204" pitchFamily="34" charset="0"/>
                <a:cs typeface="B Koodak" panose="00000700000000000000" pitchFamily="2" charset="-78"/>
              </a:rPr>
              <a:t>بررسی بسته های نرم افزاری</a:t>
            </a:r>
            <a:endParaRPr lang="en-US" altLang="en-US" dirty="0">
              <a:solidFill>
                <a:schemeClr val="bg1"/>
              </a:solidFill>
              <a:latin typeface="Arial" panose="020B0604020202020204" pitchFamily="34" charset="0"/>
              <a:cs typeface="B Koodak" panose="00000700000000000000" pitchFamily="2" charset="-78"/>
            </a:endParaRPr>
          </a:p>
        </p:txBody>
      </p:sp>
      <p:sp>
        <p:nvSpPr>
          <p:cNvPr id="27" name="Rectangle 9"/>
          <p:cNvSpPr>
            <a:spLocks noChangeArrowheads="1"/>
          </p:cNvSpPr>
          <p:nvPr/>
        </p:nvSpPr>
        <p:spPr bwMode="auto">
          <a:xfrm>
            <a:off x="900113" y="1771874"/>
            <a:ext cx="1728787" cy="100806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fa-IR" altLang="en-US" dirty="0">
                <a:solidFill>
                  <a:schemeClr val="bg1"/>
                </a:solidFill>
                <a:latin typeface="Arial" panose="020B0604020202020204" pitchFamily="34" charset="0"/>
                <a:cs typeface="B Koodak" panose="00000700000000000000" pitchFamily="2" charset="-78"/>
              </a:rPr>
              <a:t>آیا نرم افزار نیازها را</a:t>
            </a:r>
          </a:p>
          <a:p>
            <a:pPr eaLnBrk="1" hangingPunct="1"/>
            <a:r>
              <a:rPr lang="fa-IR" altLang="en-US" dirty="0">
                <a:solidFill>
                  <a:schemeClr val="bg1"/>
                </a:solidFill>
                <a:latin typeface="Arial" panose="020B0604020202020204" pitchFamily="34" charset="0"/>
                <a:cs typeface="B Koodak" panose="00000700000000000000" pitchFamily="2" charset="-78"/>
              </a:rPr>
              <a:t>تامین میکند</a:t>
            </a:r>
            <a:r>
              <a:rPr lang="fa-IR" altLang="en-US" dirty="0" smtClean="0">
                <a:solidFill>
                  <a:schemeClr val="bg1"/>
                </a:solidFill>
                <a:latin typeface="Arial" panose="020B0604020202020204" pitchFamily="34" charset="0"/>
                <a:cs typeface="B Koodak" panose="00000700000000000000" pitchFamily="2" charset="-78"/>
              </a:rPr>
              <a:t>؟</a:t>
            </a:r>
            <a:endParaRPr lang="fa-IR" altLang="en-US" dirty="0">
              <a:solidFill>
                <a:schemeClr val="bg1"/>
              </a:solidFill>
              <a:latin typeface="Arial" panose="020B0604020202020204" pitchFamily="34" charset="0"/>
              <a:cs typeface="B Koodak" panose="00000700000000000000" pitchFamily="2" charset="-78"/>
            </a:endParaRPr>
          </a:p>
        </p:txBody>
      </p:sp>
      <p:sp>
        <p:nvSpPr>
          <p:cNvPr id="29" name="Rectangle 12"/>
          <p:cNvSpPr>
            <a:spLocks noChangeArrowheads="1"/>
          </p:cNvSpPr>
          <p:nvPr/>
        </p:nvSpPr>
        <p:spPr bwMode="auto">
          <a:xfrm>
            <a:off x="6084168" y="1700436"/>
            <a:ext cx="2590800" cy="6477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fa-IR" altLang="en-US">
                <a:solidFill>
                  <a:schemeClr val="bg1"/>
                </a:solidFill>
                <a:latin typeface="Arial" panose="020B0604020202020204" pitchFamily="34" charset="0"/>
                <a:cs typeface="B Koodak" panose="00000700000000000000" pitchFamily="2" charset="-78"/>
              </a:rPr>
              <a:t>طراحی نرم افزار در داخل شرکت</a:t>
            </a:r>
            <a:endParaRPr lang="en-US" altLang="en-US">
              <a:solidFill>
                <a:schemeClr val="bg1"/>
              </a:solidFill>
              <a:latin typeface="Arial" panose="020B0604020202020204" pitchFamily="34" charset="0"/>
              <a:cs typeface="B Koodak" panose="00000700000000000000" pitchFamily="2" charset="-78"/>
            </a:endParaRPr>
          </a:p>
        </p:txBody>
      </p:sp>
      <p:sp>
        <p:nvSpPr>
          <p:cNvPr id="30" name="Rectangle 13"/>
          <p:cNvSpPr>
            <a:spLocks noChangeArrowheads="1"/>
          </p:cNvSpPr>
          <p:nvPr/>
        </p:nvSpPr>
        <p:spPr bwMode="auto">
          <a:xfrm>
            <a:off x="827088" y="3284761"/>
            <a:ext cx="2016125" cy="10795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fa-IR" altLang="en-US">
                <a:solidFill>
                  <a:schemeClr val="bg1"/>
                </a:solidFill>
                <a:latin typeface="Arial" panose="020B0604020202020204" pitchFamily="34" charset="0"/>
                <a:cs typeface="B Koodak" panose="00000700000000000000" pitchFamily="2" charset="-78"/>
              </a:rPr>
              <a:t>ارسال در خواست برای</a:t>
            </a:r>
          </a:p>
          <a:p>
            <a:pPr eaLnBrk="1" hangingPunct="1"/>
            <a:r>
              <a:rPr lang="fa-IR" altLang="en-US">
                <a:solidFill>
                  <a:schemeClr val="bg1"/>
                </a:solidFill>
                <a:latin typeface="Arial" panose="020B0604020202020204" pitchFamily="34" charset="0"/>
                <a:cs typeface="B Koodak" panose="00000700000000000000" pitchFamily="2" charset="-78"/>
              </a:rPr>
              <a:t>تهیه طرح پیشنهادی </a:t>
            </a:r>
          </a:p>
          <a:p>
            <a:pPr eaLnBrk="1" hangingPunct="1"/>
            <a:r>
              <a:rPr lang="fa-IR" altLang="en-US">
                <a:solidFill>
                  <a:schemeClr val="bg1"/>
                </a:solidFill>
                <a:latin typeface="Arial" panose="020B0604020202020204" pitchFamily="34" charset="0"/>
                <a:cs typeface="B Koodak" panose="00000700000000000000" pitchFamily="2" charset="-78"/>
              </a:rPr>
              <a:t>برای خرید نرم افزار و</a:t>
            </a:r>
          </a:p>
          <a:p>
            <a:pPr eaLnBrk="1" hangingPunct="1"/>
            <a:r>
              <a:rPr lang="fa-IR" altLang="en-US">
                <a:solidFill>
                  <a:schemeClr val="bg1"/>
                </a:solidFill>
                <a:latin typeface="Arial" panose="020B0604020202020204" pitchFamily="34" charset="0"/>
                <a:cs typeface="B Koodak" panose="00000700000000000000" pitchFamily="2" charset="-78"/>
              </a:rPr>
              <a:t>سخت افزار</a:t>
            </a:r>
            <a:endParaRPr lang="en-US" altLang="en-US">
              <a:solidFill>
                <a:schemeClr val="bg1"/>
              </a:solidFill>
              <a:latin typeface="Arial" panose="020B0604020202020204" pitchFamily="34" charset="0"/>
              <a:cs typeface="B Koodak" panose="00000700000000000000" pitchFamily="2" charset="-78"/>
            </a:endParaRPr>
          </a:p>
        </p:txBody>
      </p:sp>
      <p:sp>
        <p:nvSpPr>
          <p:cNvPr id="31" name="Rectangle 14"/>
          <p:cNvSpPr>
            <a:spLocks noChangeArrowheads="1"/>
          </p:cNvSpPr>
          <p:nvPr/>
        </p:nvSpPr>
        <p:spPr bwMode="auto">
          <a:xfrm>
            <a:off x="683568" y="4724624"/>
            <a:ext cx="2232025" cy="6477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fa-IR" altLang="en-US">
                <a:solidFill>
                  <a:schemeClr val="bg1"/>
                </a:solidFill>
                <a:latin typeface="Arial" panose="020B0604020202020204" pitchFamily="34" charset="0"/>
                <a:cs typeface="B Koodak" panose="00000700000000000000" pitchFamily="2" charset="-78"/>
              </a:rPr>
              <a:t>بررسی و ارزیابی طرحهای</a:t>
            </a:r>
          </a:p>
          <a:p>
            <a:pPr eaLnBrk="1" hangingPunct="1"/>
            <a:r>
              <a:rPr lang="fa-IR" altLang="en-US">
                <a:solidFill>
                  <a:schemeClr val="bg1"/>
                </a:solidFill>
                <a:latin typeface="Arial" panose="020B0604020202020204" pitchFamily="34" charset="0"/>
                <a:cs typeface="B Koodak" panose="00000700000000000000" pitchFamily="2" charset="-78"/>
              </a:rPr>
              <a:t>پیشنهادی</a:t>
            </a:r>
            <a:endParaRPr lang="en-US" altLang="en-US">
              <a:solidFill>
                <a:schemeClr val="bg1"/>
              </a:solidFill>
              <a:latin typeface="Arial" panose="020B0604020202020204" pitchFamily="34" charset="0"/>
              <a:cs typeface="B Koodak" panose="00000700000000000000" pitchFamily="2" charset="-78"/>
            </a:endParaRPr>
          </a:p>
        </p:txBody>
      </p:sp>
      <p:sp>
        <p:nvSpPr>
          <p:cNvPr id="32" name="Rectangle 15"/>
          <p:cNvSpPr>
            <a:spLocks noChangeArrowheads="1"/>
          </p:cNvSpPr>
          <p:nvPr/>
        </p:nvSpPr>
        <p:spPr bwMode="auto">
          <a:xfrm>
            <a:off x="467693" y="5732686"/>
            <a:ext cx="2592139" cy="576263"/>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fa-IR" altLang="en-US" dirty="0">
                <a:solidFill>
                  <a:schemeClr val="bg1"/>
                </a:solidFill>
                <a:latin typeface="Arial" panose="020B0604020202020204" pitchFamily="34" charset="0"/>
                <a:cs typeface="B Koodak" panose="00000700000000000000" pitchFamily="2" charset="-78"/>
              </a:rPr>
              <a:t>انتخاب بهترین ترکیب نرم افزار</a:t>
            </a:r>
          </a:p>
          <a:p>
            <a:pPr eaLnBrk="1" hangingPunct="1"/>
            <a:r>
              <a:rPr lang="fa-IR" altLang="en-US" dirty="0">
                <a:solidFill>
                  <a:schemeClr val="bg1"/>
                </a:solidFill>
                <a:latin typeface="Arial" panose="020B0604020202020204" pitchFamily="34" charset="0"/>
                <a:cs typeface="B Koodak" panose="00000700000000000000" pitchFamily="2" charset="-78"/>
              </a:rPr>
              <a:t>فروشنده و سخت افزار</a:t>
            </a:r>
            <a:endParaRPr lang="en-US" altLang="en-US" dirty="0">
              <a:solidFill>
                <a:schemeClr val="bg1"/>
              </a:solidFill>
              <a:latin typeface="Arial" panose="020B0604020202020204" pitchFamily="34" charset="0"/>
              <a:cs typeface="B Koodak" panose="00000700000000000000" pitchFamily="2" charset="-78"/>
            </a:endParaRPr>
          </a:p>
        </p:txBody>
      </p:sp>
      <p:sp>
        <p:nvSpPr>
          <p:cNvPr id="33" name="Rectangle 17"/>
          <p:cNvSpPr>
            <a:spLocks noChangeArrowheads="1"/>
          </p:cNvSpPr>
          <p:nvPr/>
        </p:nvSpPr>
        <p:spPr bwMode="auto">
          <a:xfrm>
            <a:off x="6084888" y="3284761"/>
            <a:ext cx="2232025" cy="13684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fa-IR" altLang="en-US" dirty="0">
                <a:solidFill>
                  <a:schemeClr val="bg1"/>
                </a:solidFill>
                <a:latin typeface="Arial" panose="020B0604020202020204" pitchFamily="34" charset="0"/>
                <a:cs typeface="B Koodak" panose="00000700000000000000" pitchFamily="2" charset="-78"/>
              </a:rPr>
              <a:t>ارسال درخواست برای تهیه</a:t>
            </a:r>
          </a:p>
          <a:p>
            <a:pPr eaLnBrk="1" hangingPunct="1"/>
            <a:r>
              <a:rPr lang="fa-IR" altLang="en-US" dirty="0">
                <a:solidFill>
                  <a:schemeClr val="bg1"/>
                </a:solidFill>
                <a:latin typeface="Arial" panose="020B0604020202020204" pitchFamily="34" charset="0"/>
                <a:cs typeface="B Koodak" panose="00000700000000000000" pitchFamily="2" charset="-78"/>
              </a:rPr>
              <a:t>طرح پیشنهادی برای سخت</a:t>
            </a:r>
          </a:p>
          <a:p>
            <a:pPr eaLnBrk="1" hangingPunct="1"/>
            <a:r>
              <a:rPr lang="fa-IR" altLang="en-US" dirty="0">
                <a:solidFill>
                  <a:schemeClr val="bg1"/>
                </a:solidFill>
                <a:latin typeface="Arial" panose="020B0604020202020204" pitchFamily="34" charset="0"/>
                <a:cs typeface="B Koodak" panose="00000700000000000000" pitchFamily="2" charset="-78"/>
              </a:rPr>
              <a:t>افزار</a:t>
            </a:r>
            <a:endParaRPr lang="en-US" altLang="en-US" dirty="0">
              <a:solidFill>
                <a:schemeClr val="bg1"/>
              </a:solidFill>
              <a:latin typeface="Arial" panose="020B0604020202020204" pitchFamily="34" charset="0"/>
              <a:cs typeface="B Koodak" panose="00000700000000000000" pitchFamily="2" charset="-78"/>
            </a:endParaRPr>
          </a:p>
        </p:txBody>
      </p:sp>
      <p:sp>
        <p:nvSpPr>
          <p:cNvPr id="34" name="Line 18"/>
          <p:cNvSpPr>
            <a:spLocks noChangeShapeType="1"/>
          </p:cNvSpPr>
          <p:nvPr/>
        </p:nvSpPr>
        <p:spPr bwMode="auto">
          <a:xfrm>
            <a:off x="1908175" y="1627411"/>
            <a:ext cx="0" cy="144463"/>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35" name="Line 19"/>
          <p:cNvSpPr>
            <a:spLocks noChangeShapeType="1"/>
          </p:cNvSpPr>
          <p:nvPr/>
        </p:nvSpPr>
        <p:spPr bwMode="auto">
          <a:xfrm>
            <a:off x="1835150" y="2779936"/>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36" name="Line 20"/>
          <p:cNvSpPr>
            <a:spLocks noChangeShapeType="1"/>
          </p:cNvSpPr>
          <p:nvPr/>
        </p:nvSpPr>
        <p:spPr bwMode="auto">
          <a:xfrm>
            <a:off x="1835150" y="4364261"/>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37" name="Line 21"/>
          <p:cNvSpPr>
            <a:spLocks noChangeShapeType="1"/>
          </p:cNvSpPr>
          <p:nvPr/>
        </p:nvSpPr>
        <p:spPr bwMode="auto">
          <a:xfrm>
            <a:off x="1763713" y="5372324"/>
            <a:ext cx="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39" name="Line 23"/>
          <p:cNvSpPr>
            <a:spLocks noChangeShapeType="1"/>
          </p:cNvSpPr>
          <p:nvPr/>
        </p:nvSpPr>
        <p:spPr bwMode="auto">
          <a:xfrm>
            <a:off x="4716463" y="2419574"/>
            <a:ext cx="0" cy="144145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0" name="Line 24"/>
          <p:cNvSpPr>
            <a:spLocks noChangeShapeType="1"/>
          </p:cNvSpPr>
          <p:nvPr/>
        </p:nvSpPr>
        <p:spPr bwMode="auto">
          <a:xfrm flipH="1">
            <a:off x="2843213" y="3861024"/>
            <a:ext cx="187325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1" name="Line 25"/>
          <p:cNvSpPr>
            <a:spLocks noChangeShapeType="1"/>
          </p:cNvSpPr>
          <p:nvPr/>
        </p:nvSpPr>
        <p:spPr bwMode="auto">
          <a:xfrm>
            <a:off x="7308304" y="2348136"/>
            <a:ext cx="0" cy="936625"/>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2" name="Line 26"/>
          <p:cNvSpPr>
            <a:spLocks noChangeShapeType="1"/>
          </p:cNvSpPr>
          <p:nvPr/>
        </p:nvSpPr>
        <p:spPr bwMode="auto">
          <a:xfrm>
            <a:off x="7237561" y="4653186"/>
            <a:ext cx="0" cy="35877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3" name="Line 27"/>
          <p:cNvSpPr>
            <a:spLocks noChangeShapeType="1"/>
          </p:cNvSpPr>
          <p:nvPr/>
        </p:nvSpPr>
        <p:spPr bwMode="auto">
          <a:xfrm flipH="1">
            <a:off x="2987824" y="5011961"/>
            <a:ext cx="4249737"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4" name="Line 32"/>
          <p:cNvSpPr>
            <a:spLocks noChangeShapeType="1"/>
          </p:cNvSpPr>
          <p:nvPr/>
        </p:nvSpPr>
        <p:spPr bwMode="auto">
          <a:xfrm>
            <a:off x="2627313" y="2132236"/>
            <a:ext cx="7207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5" name="Line 33"/>
          <p:cNvSpPr>
            <a:spLocks noChangeShapeType="1"/>
          </p:cNvSpPr>
          <p:nvPr/>
        </p:nvSpPr>
        <p:spPr bwMode="auto">
          <a:xfrm>
            <a:off x="5652120" y="2060799"/>
            <a:ext cx="4680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solidFill>
                <a:schemeClr val="bg1"/>
              </a:solidFill>
              <a:cs typeface="B Koodak" panose="00000700000000000000" pitchFamily="2" charset="-78"/>
            </a:endParaRPr>
          </a:p>
        </p:txBody>
      </p:sp>
      <p:sp>
        <p:nvSpPr>
          <p:cNvPr id="46" name="Rectangle 11"/>
          <p:cNvSpPr>
            <a:spLocks noChangeArrowheads="1"/>
          </p:cNvSpPr>
          <p:nvPr/>
        </p:nvSpPr>
        <p:spPr bwMode="auto">
          <a:xfrm>
            <a:off x="3203848" y="1627411"/>
            <a:ext cx="2447925" cy="792163"/>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fa-IR" altLang="en-US">
                <a:solidFill>
                  <a:schemeClr val="bg1"/>
                </a:solidFill>
                <a:latin typeface="Arial" panose="020B0604020202020204" pitchFamily="34" charset="0"/>
                <a:cs typeface="B Koodak" panose="00000700000000000000" pitchFamily="2" charset="-78"/>
              </a:rPr>
              <a:t>آیا نرم افزار قابل اصلاح است</a:t>
            </a:r>
            <a:endParaRPr lang="en-US" altLang="en-US">
              <a:solidFill>
                <a:schemeClr val="bg1"/>
              </a:solidFill>
              <a:latin typeface="Arial" panose="020B0604020202020204" pitchFamily="34" charset="0"/>
              <a:cs typeface="B Koodak" panose="00000700000000000000" pitchFamily="2" charset="-78"/>
            </a:endParaRPr>
          </a:p>
        </p:txBody>
      </p:sp>
      <p:sp>
        <p:nvSpPr>
          <p:cNvPr id="4" name="TextBox 3"/>
          <p:cNvSpPr txBox="1"/>
          <p:nvPr/>
        </p:nvSpPr>
        <p:spPr>
          <a:xfrm>
            <a:off x="2015245" y="1777361"/>
            <a:ext cx="1224136" cy="369332"/>
          </a:xfrm>
          <a:prstGeom prst="rect">
            <a:avLst/>
          </a:prstGeom>
          <a:noFill/>
        </p:spPr>
        <p:txBody>
          <a:bodyPr wrap="square" rtlCol="0">
            <a:spAutoFit/>
          </a:bodyPr>
          <a:lstStyle/>
          <a:p>
            <a:r>
              <a:rPr lang="fa-IR" dirty="0" smtClean="0">
                <a:solidFill>
                  <a:schemeClr val="tx2"/>
                </a:solidFill>
                <a:cs typeface="B Koodak" panose="00000700000000000000" pitchFamily="2" charset="-78"/>
              </a:rPr>
              <a:t>خیر</a:t>
            </a:r>
            <a:endParaRPr lang="en-US" dirty="0">
              <a:solidFill>
                <a:schemeClr val="tx2"/>
              </a:solidFill>
              <a:cs typeface="B Koodak" panose="00000700000000000000" pitchFamily="2" charset="-78"/>
            </a:endParaRPr>
          </a:p>
        </p:txBody>
      </p:sp>
      <p:sp>
        <p:nvSpPr>
          <p:cNvPr id="48" name="TextBox 47"/>
          <p:cNvSpPr txBox="1"/>
          <p:nvPr/>
        </p:nvSpPr>
        <p:spPr>
          <a:xfrm>
            <a:off x="4932040" y="1675022"/>
            <a:ext cx="1224136" cy="369332"/>
          </a:xfrm>
          <a:prstGeom prst="rect">
            <a:avLst/>
          </a:prstGeom>
          <a:noFill/>
        </p:spPr>
        <p:txBody>
          <a:bodyPr wrap="square" rtlCol="0">
            <a:spAutoFit/>
          </a:bodyPr>
          <a:lstStyle/>
          <a:p>
            <a:r>
              <a:rPr lang="fa-IR" dirty="0" smtClean="0">
                <a:solidFill>
                  <a:schemeClr val="tx2"/>
                </a:solidFill>
                <a:cs typeface="B Koodak" panose="00000700000000000000" pitchFamily="2" charset="-78"/>
              </a:rPr>
              <a:t>خیر</a:t>
            </a:r>
            <a:endParaRPr lang="en-US" dirty="0">
              <a:solidFill>
                <a:schemeClr val="tx2"/>
              </a:solidFill>
              <a:cs typeface="B Koodak" panose="00000700000000000000" pitchFamily="2" charset="-78"/>
            </a:endParaRPr>
          </a:p>
        </p:txBody>
      </p:sp>
      <p:sp>
        <p:nvSpPr>
          <p:cNvPr id="49" name="TextBox 48"/>
          <p:cNvSpPr txBox="1"/>
          <p:nvPr/>
        </p:nvSpPr>
        <p:spPr>
          <a:xfrm>
            <a:off x="971600" y="2816448"/>
            <a:ext cx="1224136" cy="369332"/>
          </a:xfrm>
          <a:prstGeom prst="rect">
            <a:avLst/>
          </a:prstGeom>
          <a:noFill/>
        </p:spPr>
        <p:txBody>
          <a:bodyPr wrap="square" rtlCol="0">
            <a:spAutoFit/>
          </a:bodyPr>
          <a:lstStyle/>
          <a:p>
            <a:r>
              <a:rPr lang="fa-IR" dirty="0" smtClean="0">
                <a:solidFill>
                  <a:schemeClr val="tx2"/>
                </a:solidFill>
                <a:cs typeface="B Koodak" panose="00000700000000000000" pitchFamily="2" charset="-78"/>
              </a:rPr>
              <a:t>بله</a:t>
            </a:r>
            <a:endParaRPr lang="en-US" dirty="0">
              <a:solidFill>
                <a:schemeClr val="tx2"/>
              </a:solidFill>
              <a:cs typeface="B Koodak" panose="00000700000000000000" pitchFamily="2" charset="-78"/>
            </a:endParaRPr>
          </a:p>
        </p:txBody>
      </p:sp>
      <p:sp>
        <p:nvSpPr>
          <p:cNvPr id="50" name="TextBox 49"/>
          <p:cNvSpPr txBox="1"/>
          <p:nvPr/>
        </p:nvSpPr>
        <p:spPr>
          <a:xfrm>
            <a:off x="3863096" y="2855111"/>
            <a:ext cx="1224136" cy="369332"/>
          </a:xfrm>
          <a:prstGeom prst="rect">
            <a:avLst/>
          </a:prstGeom>
          <a:noFill/>
        </p:spPr>
        <p:txBody>
          <a:bodyPr wrap="square" rtlCol="0">
            <a:spAutoFit/>
          </a:bodyPr>
          <a:lstStyle/>
          <a:p>
            <a:r>
              <a:rPr lang="fa-IR" dirty="0" smtClean="0">
                <a:solidFill>
                  <a:schemeClr val="tx2"/>
                </a:solidFill>
                <a:cs typeface="B Koodak" panose="00000700000000000000" pitchFamily="2" charset="-78"/>
              </a:rPr>
              <a:t>بله</a:t>
            </a:r>
            <a:endParaRPr lang="en-US" dirty="0">
              <a:solidFill>
                <a:schemeClr val="tx2"/>
              </a:solidFill>
              <a:cs typeface="B Koodak" panose="00000700000000000000" pitchFamily="2" charset="-78"/>
            </a:endParaRPr>
          </a:p>
        </p:txBody>
      </p:sp>
    </p:spTree>
    <p:extLst>
      <p:ext uri="{BB962C8B-B14F-4D97-AF65-F5344CB8AC3E}">
        <p14:creationId xmlns:p14="http://schemas.microsoft.com/office/powerpoint/2010/main" xmlns="" val="38948398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pPr algn="r" eaLnBrk="1" hangingPunct="1">
              <a:defRPr/>
            </a:pPr>
            <a:r>
              <a:rPr lang="fa-IR" sz="3200" b="0" smtClean="0"/>
              <a:t>خرید سخت افزار و نرم افزار</a:t>
            </a:r>
            <a:endParaRPr lang="en-US" sz="3200" b="0" smtClean="0"/>
          </a:p>
        </p:txBody>
      </p:sp>
      <p:sp>
        <p:nvSpPr>
          <p:cNvPr id="10243"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fa-IR" sz="2400" dirty="0" smtClean="0">
                <a:cs typeface="B Koodak" panose="00000700000000000000" pitchFamily="2" charset="-78"/>
              </a:rPr>
              <a:t>شرکتهایی که قصد دارند سیستم های بزرگ یا پیچیده بخرند،</a:t>
            </a:r>
            <a:r>
              <a:rPr lang="en-US" sz="2400" dirty="0" smtClean="0">
                <a:cs typeface="B Koodak" panose="00000700000000000000" pitchFamily="2" charset="-78"/>
              </a:rPr>
              <a:t> </a:t>
            </a:r>
            <a:r>
              <a:rPr lang="fa-IR" sz="2400" dirty="0" smtClean="0">
                <a:cs typeface="B Koodak" panose="00000700000000000000" pitchFamily="2" charset="-78"/>
              </a:rPr>
              <a:t>برای فروشندگان یک </a:t>
            </a:r>
            <a:r>
              <a:rPr lang="fa-IR" sz="2400" b="1" dirty="0" smtClean="0">
                <a:cs typeface="B Koodak" panose="00000700000000000000" pitchFamily="2" charset="-78"/>
              </a:rPr>
              <a:t>درخواست </a:t>
            </a:r>
            <a:r>
              <a:rPr lang="fa-IR" sz="2400" b="1" dirty="0" smtClean="0">
                <a:solidFill>
                  <a:srgbClr val="FFFF00"/>
                </a:solidFill>
                <a:cs typeface="B Koodak" panose="00000700000000000000" pitchFamily="2" charset="-78"/>
              </a:rPr>
              <a:t>طرح</a:t>
            </a:r>
            <a:r>
              <a:rPr lang="fa-IR" sz="2400" b="1" dirty="0" smtClean="0">
                <a:cs typeface="B Koodak" panose="00000700000000000000" pitchFamily="2" charset="-78"/>
              </a:rPr>
              <a:t> </a:t>
            </a:r>
            <a:r>
              <a:rPr lang="fa-IR" sz="2400" b="1" dirty="0" smtClean="0">
                <a:solidFill>
                  <a:srgbClr val="FFFF00"/>
                </a:solidFill>
                <a:cs typeface="B Koodak" panose="00000700000000000000" pitchFamily="2" charset="-78"/>
              </a:rPr>
              <a:t>پیشنهادی</a:t>
            </a:r>
            <a:r>
              <a:rPr lang="fa-IR" sz="2400" b="1" dirty="0" smtClean="0">
                <a:cs typeface="B Koodak" panose="00000700000000000000" pitchFamily="2" charset="-78"/>
              </a:rPr>
              <a:t> </a:t>
            </a:r>
            <a:r>
              <a:rPr lang="fa-IR" sz="2400" dirty="0" smtClean="0">
                <a:cs typeface="B Koodak" panose="00000700000000000000" pitchFamily="2" charset="-78"/>
              </a:rPr>
              <a:t>می فرستند.</a:t>
            </a:r>
          </a:p>
          <a:p>
            <a:pPr eaLnBrk="1" hangingPunct="1">
              <a:buFont typeface="Wingdings" panose="05000000000000000000" pitchFamily="2" charset="2"/>
              <a:buNone/>
              <a:defRPr/>
            </a:pPr>
            <a:r>
              <a:rPr lang="fa-IR" sz="2400" dirty="0" smtClean="0">
                <a:cs typeface="B Koodak" panose="00000700000000000000" pitchFamily="2" charset="-78"/>
              </a:rPr>
              <a:t>یک رویکرد رسمی برای تحصیل منابع سیستمی مانند طرح پیشنهادی خرید به دلایل زیر مهم است:</a:t>
            </a:r>
          </a:p>
          <a:p>
            <a:pPr eaLnBrk="1" hangingPunct="1">
              <a:defRPr/>
            </a:pPr>
            <a:r>
              <a:rPr lang="fa-IR" sz="2400" dirty="0" smtClean="0">
                <a:cs typeface="B Koodak" panose="00000700000000000000" pitchFamily="2" charset="-78"/>
              </a:rPr>
              <a:t>صرفه جویی در زمان</a:t>
            </a:r>
          </a:p>
          <a:p>
            <a:pPr eaLnBrk="1" hangingPunct="1">
              <a:defRPr/>
            </a:pPr>
            <a:r>
              <a:rPr lang="fa-IR" sz="2400" dirty="0" smtClean="0">
                <a:cs typeface="B Koodak" panose="00000700000000000000" pitchFamily="2" charset="-78"/>
              </a:rPr>
              <a:t>تسهیل فرایند تصمیم گیری</a:t>
            </a:r>
          </a:p>
          <a:p>
            <a:pPr eaLnBrk="1" hangingPunct="1">
              <a:defRPr/>
            </a:pPr>
            <a:r>
              <a:rPr lang="fa-IR" sz="2400" dirty="0" smtClean="0">
                <a:cs typeface="B Koodak" panose="00000700000000000000" pitchFamily="2" charset="-78"/>
              </a:rPr>
              <a:t>کاهش اشتباهات</a:t>
            </a:r>
          </a:p>
          <a:p>
            <a:pPr eaLnBrk="1" hangingPunct="1">
              <a:defRPr/>
            </a:pPr>
            <a:r>
              <a:rPr lang="fa-IR" sz="2400" dirty="0" smtClean="0">
                <a:cs typeface="B Koodak" panose="00000700000000000000" pitchFamily="2" charset="-78"/>
              </a:rPr>
              <a:t>اجتناب از عدم توافق</a:t>
            </a:r>
            <a:endParaRPr lang="en-US" sz="2400" dirty="0" smtClean="0">
              <a:cs typeface="B Koodak" panose="00000700000000000000" pitchFamily="2" charset="-78"/>
            </a:endParaRPr>
          </a:p>
        </p:txBody>
      </p:sp>
      <p:pic>
        <p:nvPicPr>
          <p:cNvPr id="2" name="Picture 1"/>
          <p:cNvPicPr>
            <a:picLocks noChangeAspect="1"/>
          </p:cNvPicPr>
          <p:nvPr/>
        </p:nvPicPr>
        <p:blipFill>
          <a:blip r:embed="rId2"/>
          <a:stretch>
            <a:fillRect/>
          </a:stretch>
        </p:blipFill>
        <p:spPr>
          <a:xfrm>
            <a:off x="683568" y="2708920"/>
            <a:ext cx="3138054"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9217078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algn="r" eaLnBrk="1" hangingPunct="1">
              <a:defRPr/>
            </a:pPr>
            <a:r>
              <a:rPr lang="fa-IR" sz="3200" b="0" smtClean="0"/>
              <a:t>ارزیابی طرحهای پیشنهادی و انتخاب سیستم</a:t>
            </a:r>
            <a:endParaRPr lang="en-US" sz="3200" b="0" smtClean="0"/>
          </a:p>
        </p:txBody>
      </p:sp>
      <p:sp>
        <p:nvSpPr>
          <p:cNvPr id="11267" name="Rectangle 3"/>
          <p:cNvSpPr>
            <a:spLocks noGrp="1" noChangeArrowheads="1"/>
          </p:cNvSpPr>
          <p:nvPr>
            <p:ph type="body" idx="1"/>
          </p:nvPr>
        </p:nvSpPr>
        <p:spPr/>
        <p:txBody>
          <a:bodyPr/>
          <a:lstStyle/>
          <a:p>
            <a:pPr eaLnBrk="1" hangingPunct="1">
              <a:lnSpc>
                <a:spcPct val="150000"/>
              </a:lnSpc>
              <a:buFont typeface="Wingdings" panose="05000000000000000000" pitchFamily="2" charset="2"/>
              <a:buNone/>
              <a:defRPr/>
            </a:pPr>
            <a:r>
              <a:rPr lang="fa-IR" sz="2400" dirty="0" smtClean="0">
                <a:cs typeface="B Koodak" panose="00000700000000000000" pitchFamily="2" charset="-78"/>
              </a:rPr>
              <a:t>طرحهایی که در مرحله مقدماتی گزینش شده اند باید برای اطمینان از :</a:t>
            </a:r>
          </a:p>
          <a:p>
            <a:pPr eaLnBrk="1" hangingPunct="1">
              <a:lnSpc>
                <a:spcPct val="150000"/>
              </a:lnSpc>
              <a:defRPr/>
            </a:pPr>
            <a:r>
              <a:rPr lang="fa-IR" sz="2400" dirty="0" smtClean="0">
                <a:cs typeface="B Koodak" panose="00000700000000000000" pitchFamily="2" charset="-78"/>
              </a:rPr>
              <a:t>تامین همه نیازهای اطلاعاتی </a:t>
            </a:r>
            <a:r>
              <a:rPr lang="fa-IR" sz="2400" dirty="0" smtClean="0">
                <a:solidFill>
                  <a:srgbClr val="FFFF00"/>
                </a:solidFill>
                <a:cs typeface="B Koodak" panose="00000700000000000000" pitchFamily="2" charset="-78"/>
              </a:rPr>
              <a:t>اجباری </a:t>
            </a:r>
            <a:r>
              <a:rPr lang="fa-IR" sz="2400" dirty="0" smtClean="0">
                <a:cs typeface="B Koodak" panose="00000700000000000000" pitchFamily="2" charset="-78"/>
              </a:rPr>
              <a:t>شرکت</a:t>
            </a:r>
          </a:p>
          <a:p>
            <a:pPr eaLnBrk="1" hangingPunct="1">
              <a:lnSpc>
                <a:spcPct val="150000"/>
              </a:lnSpc>
              <a:defRPr/>
            </a:pPr>
            <a:r>
              <a:rPr lang="fa-IR" sz="2400" dirty="0" smtClean="0">
                <a:cs typeface="B Koodak" panose="00000700000000000000" pitchFamily="2" charset="-78"/>
              </a:rPr>
              <a:t>میزان تامین نیازهای </a:t>
            </a:r>
            <a:r>
              <a:rPr lang="fa-IR" sz="2400" dirty="0" smtClean="0">
                <a:solidFill>
                  <a:srgbClr val="FFFF00"/>
                </a:solidFill>
                <a:cs typeface="B Koodak" panose="00000700000000000000" pitchFamily="2" charset="-78"/>
              </a:rPr>
              <a:t>اختیاری</a:t>
            </a:r>
          </a:p>
          <a:p>
            <a:pPr eaLnBrk="1" hangingPunct="1">
              <a:lnSpc>
                <a:spcPct val="150000"/>
              </a:lnSpc>
              <a:buFont typeface="Wingdings" panose="05000000000000000000" pitchFamily="2" charset="2"/>
              <a:buNone/>
              <a:defRPr/>
            </a:pPr>
            <a:r>
              <a:rPr lang="fa-IR" sz="2400" dirty="0" smtClean="0">
                <a:cs typeface="B Koodak" panose="00000700000000000000" pitchFamily="2" charset="-78"/>
              </a:rPr>
              <a:t>به دقت با نیازهای سیستم اطلاعاتی حسابداری پیشنهادی </a:t>
            </a:r>
            <a:r>
              <a:rPr lang="fa-IR" sz="2400" dirty="0" smtClean="0">
                <a:solidFill>
                  <a:srgbClr val="FFFF00"/>
                </a:solidFill>
                <a:cs typeface="B Koodak" panose="00000700000000000000" pitchFamily="2" charset="-78"/>
              </a:rPr>
              <a:t>مقایسه</a:t>
            </a:r>
            <a:r>
              <a:rPr lang="fa-IR" sz="2400" dirty="0" smtClean="0">
                <a:cs typeface="B Koodak" panose="00000700000000000000" pitchFamily="2" charset="-78"/>
              </a:rPr>
              <a:t> شوند.</a:t>
            </a:r>
          </a:p>
          <a:p>
            <a:pPr eaLnBrk="1" hangingPunct="1">
              <a:lnSpc>
                <a:spcPct val="150000"/>
              </a:lnSpc>
              <a:buFont typeface="Wingdings" panose="05000000000000000000" pitchFamily="2" charset="2"/>
              <a:buNone/>
              <a:defRPr/>
            </a:pPr>
            <a:r>
              <a:rPr lang="fa-IR" sz="2400" dirty="0" smtClean="0">
                <a:cs typeface="B Koodak" panose="00000700000000000000" pitchFamily="2" charset="-78"/>
              </a:rPr>
              <a:t>یک روش برای سنجش عملکرد سیستم انجام</a:t>
            </a:r>
            <a:r>
              <a:rPr lang="fa-IR" sz="2400" b="1" dirty="0" smtClean="0">
                <a:cs typeface="B Koodak" panose="00000700000000000000" pitchFamily="2" charset="-78"/>
              </a:rPr>
              <a:t> آزمون کارایی </a:t>
            </a:r>
            <a:r>
              <a:rPr lang="fa-IR" sz="2400" dirty="0" smtClean="0">
                <a:cs typeface="B Koodak" panose="00000700000000000000" pitchFamily="2" charset="-78"/>
              </a:rPr>
              <a:t>است.</a:t>
            </a:r>
          </a:p>
          <a:p>
            <a:pPr eaLnBrk="1" hangingPunct="1">
              <a:lnSpc>
                <a:spcPct val="150000"/>
              </a:lnSpc>
              <a:buFont typeface="Wingdings" panose="05000000000000000000" pitchFamily="2" charset="2"/>
              <a:buNone/>
              <a:defRPr/>
            </a:pPr>
            <a:r>
              <a:rPr lang="fa-IR" sz="2400" dirty="0" smtClean="0">
                <a:cs typeface="B Koodak" panose="00000700000000000000" pitchFamily="2" charset="-78"/>
              </a:rPr>
              <a:t>روشهای دیگر </a:t>
            </a:r>
            <a:r>
              <a:rPr lang="fa-IR" sz="2400" b="1" dirty="0" smtClean="0">
                <a:solidFill>
                  <a:srgbClr val="FFFF00"/>
                </a:solidFill>
                <a:cs typeface="B Koodak" panose="00000700000000000000" pitchFamily="2" charset="-78"/>
              </a:rPr>
              <a:t>امتیاز دهی </a:t>
            </a:r>
            <a:r>
              <a:rPr lang="fa-IR" sz="2400" b="1" dirty="0" smtClean="0">
                <a:cs typeface="B Koodak" panose="00000700000000000000" pitchFamily="2" charset="-78"/>
              </a:rPr>
              <a:t>وزنی </a:t>
            </a:r>
            <a:r>
              <a:rPr lang="fa-IR" sz="2400" dirty="0" smtClean="0">
                <a:cs typeface="B Koodak" panose="00000700000000000000" pitchFamily="2" charset="-78"/>
              </a:rPr>
              <a:t>و </a:t>
            </a:r>
            <a:r>
              <a:rPr lang="fa-IR" sz="2400" b="1" dirty="0" smtClean="0">
                <a:solidFill>
                  <a:srgbClr val="FFFF00"/>
                </a:solidFill>
                <a:cs typeface="B Koodak" panose="00000700000000000000" pitchFamily="2" charset="-78"/>
              </a:rPr>
              <a:t>هزینه یابی </a:t>
            </a:r>
            <a:r>
              <a:rPr lang="fa-IR" sz="2400" b="1" dirty="0" smtClean="0">
                <a:cs typeface="B Koodak" panose="00000700000000000000" pitchFamily="2" charset="-78"/>
              </a:rPr>
              <a:t>نیازها </a:t>
            </a:r>
            <a:r>
              <a:rPr lang="fa-IR" sz="2400" dirty="0" smtClean="0">
                <a:cs typeface="B Koodak" panose="00000700000000000000" pitchFamily="2" charset="-78"/>
              </a:rPr>
              <a:t>است.</a:t>
            </a:r>
            <a:endParaRPr lang="en-US" sz="2400" dirty="0" smtClean="0">
              <a:cs typeface="B Koodak" panose="00000700000000000000" pitchFamily="2" charset="-78"/>
            </a:endParaRPr>
          </a:p>
        </p:txBody>
      </p:sp>
    </p:spTree>
    <p:extLst>
      <p:ext uri="{BB962C8B-B14F-4D97-AF65-F5344CB8AC3E}">
        <p14:creationId xmlns:p14="http://schemas.microsoft.com/office/powerpoint/2010/main" xmlns="" val="1906220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MRT (4)">
  <a:themeElements>
    <a:clrScheme name="sample 3">
      <a:dk1>
        <a:srgbClr val="0066CC"/>
      </a:dk1>
      <a:lt1>
        <a:srgbClr val="B1E2FB"/>
      </a:lt1>
      <a:dk2>
        <a:srgbClr val="003399"/>
      </a:dk2>
      <a:lt2>
        <a:srgbClr val="FFFFFF"/>
      </a:lt2>
      <a:accent1>
        <a:srgbClr val="4BAAF1"/>
      </a:accent1>
      <a:accent2>
        <a:srgbClr val="91D969"/>
      </a:accent2>
      <a:accent3>
        <a:srgbClr val="AAADCA"/>
      </a:accent3>
      <a:accent4>
        <a:srgbClr val="97C1D6"/>
      </a:accent4>
      <a:accent5>
        <a:srgbClr val="B1D2F7"/>
      </a:accent5>
      <a:accent6>
        <a:srgbClr val="83C45E"/>
      </a:accent6>
      <a:hlink>
        <a:srgbClr val="85AEFF"/>
      </a:hlink>
      <a:folHlink>
        <a:srgbClr val="B9B9FF"/>
      </a:folHlink>
    </a:clrScheme>
    <a:fontScheme name="sample">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sample 1">
        <a:dk1>
          <a:srgbClr val="9966FF"/>
        </a:dk1>
        <a:lt1>
          <a:srgbClr val="B6D1F6"/>
        </a:lt1>
        <a:dk2>
          <a:srgbClr val="660066"/>
        </a:dk2>
        <a:lt2>
          <a:srgbClr val="FFFFFF"/>
        </a:lt2>
        <a:accent1>
          <a:srgbClr val="6699FF"/>
        </a:accent1>
        <a:accent2>
          <a:srgbClr val="35C7B6"/>
        </a:accent2>
        <a:accent3>
          <a:srgbClr val="B8AAB8"/>
        </a:accent3>
        <a:accent4>
          <a:srgbClr val="9BB2D2"/>
        </a:accent4>
        <a:accent5>
          <a:srgbClr val="B8CAFF"/>
        </a:accent5>
        <a:accent6>
          <a:srgbClr val="2FB4A5"/>
        </a:accent6>
        <a:hlink>
          <a:srgbClr val="FFCC99"/>
        </a:hlink>
        <a:folHlink>
          <a:srgbClr val="CCCC00"/>
        </a:folHlink>
      </a:clrScheme>
      <a:clrMap bg1="dk2" tx1="lt1" bg2="dk1" tx2="lt2" accent1="accent1" accent2="accent2" accent3="accent3" accent4="accent4" accent5="accent5" accent6="accent6" hlink="hlink" folHlink="folHlink"/>
    </a:extraClrScheme>
    <a:extraClrScheme>
      <a:clrScheme name="sample 2">
        <a:dk1>
          <a:srgbClr val="33CCCC"/>
        </a:dk1>
        <a:lt1>
          <a:srgbClr val="B6D1F6"/>
        </a:lt1>
        <a:dk2>
          <a:srgbClr val="006666"/>
        </a:dk2>
        <a:lt2>
          <a:srgbClr val="FFFFFF"/>
        </a:lt2>
        <a:accent1>
          <a:srgbClr val="33CCFF"/>
        </a:accent1>
        <a:accent2>
          <a:srgbClr val="6ABA42"/>
        </a:accent2>
        <a:accent3>
          <a:srgbClr val="AAB8B8"/>
        </a:accent3>
        <a:accent4>
          <a:srgbClr val="9BB2D2"/>
        </a:accent4>
        <a:accent5>
          <a:srgbClr val="ADE2FF"/>
        </a:accent5>
        <a:accent6>
          <a:srgbClr val="5FA83B"/>
        </a:accent6>
        <a:hlink>
          <a:srgbClr val="FF9900"/>
        </a:hlink>
        <a:folHlink>
          <a:srgbClr val="6289D8"/>
        </a:folHlink>
      </a:clrScheme>
      <a:clrMap bg1="dk2" tx1="lt1" bg2="dk1" tx2="lt2" accent1="accent1" accent2="accent2" accent3="accent3" accent4="accent4" accent5="accent5" accent6="accent6" hlink="hlink" folHlink="folHlink"/>
    </a:extraClrScheme>
    <a:extraClrScheme>
      <a:clrScheme name="sample 3">
        <a:dk1>
          <a:srgbClr val="0066CC"/>
        </a:dk1>
        <a:lt1>
          <a:srgbClr val="B1E2FB"/>
        </a:lt1>
        <a:dk2>
          <a:srgbClr val="003399"/>
        </a:dk2>
        <a:lt2>
          <a:srgbClr val="FFFFFF"/>
        </a:lt2>
        <a:accent1>
          <a:srgbClr val="4BAAF1"/>
        </a:accent1>
        <a:accent2>
          <a:srgbClr val="91D969"/>
        </a:accent2>
        <a:accent3>
          <a:srgbClr val="AAADCA"/>
        </a:accent3>
        <a:accent4>
          <a:srgbClr val="97C1D6"/>
        </a:accent4>
        <a:accent5>
          <a:srgbClr val="B1D2F7"/>
        </a:accent5>
        <a:accent6>
          <a:srgbClr val="83C45E"/>
        </a:accent6>
        <a:hlink>
          <a:srgbClr val="85AEFF"/>
        </a:hlink>
        <a:folHlink>
          <a:srgbClr val="B9B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6678</TotalTime>
  <Words>1314</Words>
  <Application>Microsoft Office PowerPoint</Application>
  <PresentationFormat>On-screen Show (4:3)</PresentationFormat>
  <Paragraphs>150</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MRT (4)</vt:lpstr>
      <vt:lpstr>Slide 1</vt:lpstr>
      <vt:lpstr>فصل پنجم</vt:lpstr>
      <vt:lpstr>مقدمه</vt:lpstr>
      <vt:lpstr>مقدمه</vt:lpstr>
      <vt:lpstr>خرید نرم افزار</vt:lpstr>
      <vt:lpstr>خرید نرم افزار و چرخه حیات توسعه سیستم</vt:lpstr>
      <vt:lpstr>انتخاب فروشنده نرم افزار</vt:lpstr>
      <vt:lpstr>خرید سخت افزار و نرم افزار</vt:lpstr>
      <vt:lpstr>ارزیابی طرحهای پیشنهادی و انتخاب سیستم</vt:lpstr>
      <vt:lpstr>طراحی سیستم توسط دایره سیستم اطلاعاتی شرکت</vt:lpstr>
      <vt:lpstr>طراحی نرم افزار توسط کاربر نهایی</vt:lpstr>
      <vt:lpstr>مزایای طراحی کاربر نهایی</vt:lpstr>
      <vt:lpstr>نقاط ضعف طراحی کاربر نهایی</vt:lpstr>
      <vt:lpstr>مدیریت و کنترل طراحی کاربر نهایی</vt:lpstr>
      <vt:lpstr>سیستم های منبع یابی برون سازمانی</vt:lpstr>
      <vt:lpstr>خطرهای منبع یابی برون سازمانی</vt:lpstr>
      <vt:lpstr>مهندسی دوباره فرآیند های تجاری</vt:lpstr>
      <vt:lpstr>اصول مهندسی دوباره</vt:lpstr>
      <vt:lpstr>چالشهای مهندسی دوباره سیستم ها</vt:lpstr>
      <vt:lpstr>نمونه آزمایشی</vt:lpstr>
      <vt:lpstr>Slide 21</vt:lpstr>
      <vt:lpstr>مزایای استفاده از نمونه آزمایشی</vt:lpstr>
      <vt:lpstr>Slide 23</vt:lpstr>
    </vt:vector>
  </TitlesOfParts>
  <Company>SG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سیستمهای اطلاعاتی حسابداری</dc:title>
  <dc:creator>Saman Zamami</dc:creator>
  <cp:lastModifiedBy>pars rayaneh</cp:lastModifiedBy>
  <cp:revision>608</cp:revision>
  <dcterms:created xsi:type="dcterms:W3CDTF">2008-06-08T17:34:46Z</dcterms:created>
  <dcterms:modified xsi:type="dcterms:W3CDTF">2018-01-01T09:51:13Z</dcterms:modified>
</cp:coreProperties>
</file>