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0" r:id="rId2"/>
    <p:sldMasterId id="2147483673" r:id="rId3"/>
    <p:sldMasterId id="2147483685" r:id="rId4"/>
    <p:sldMasterId id="2147483709" r:id="rId5"/>
  </p:sldMasterIdLst>
  <p:notesMasterIdLst>
    <p:notesMasterId r:id="rId34"/>
  </p:notesMasterIdLst>
  <p:sldIdLst>
    <p:sldId id="289" r:id="rId6"/>
    <p:sldId id="315" r:id="rId7"/>
    <p:sldId id="293" r:id="rId8"/>
    <p:sldId id="313" r:id="rId9"/>
    <p:sldId id="294" r:id="rId10"/>
    <p:sldId id="316" r:id="rId11"/>
    <p:sldId id="320" r:id="rId12"/>
    <p:sldId id="310" r:id="rId13"/>
    <p:sldId id="295" r:id="rId14"/>
    <p:sldId id="296" r:id="rId15"/>
    <p:sldId id="297" r:id="rId16"/>
    <p:sldId id="298" r:id="rId17"/>
    <p:sldId id="312" r:id="rId18"/>
    <p:sldId id="318" r:id="rId19"/>
    <p:sldId id="321" r:id="rId20"/>
    <p:sldId id="300" r:id="rId21"/>
    <p:sldId id="302" r:id="rId22"/>
    <p:sldId id="314" r:id="rId23"/>
    <p:sldId id="303" r:id="rId24"/>
    <p:sldId id="305" r:id="rId25"/>
    <p:sldId id="323" r:id="rId26"/>
    <p:sldId id="322" r:id="rId27"/>
    <p:sldId id="317" r:id="rId28"/>
    <p:sldId id="306" r:id="rId29"/>
    <p:sldId id="307" r:id="rId30"/>
    <p:sldId id="319" r:id="rId31"/>
    <p:sldId id="308" r:id="rId32"/>
    <p:sldId id="291" r:id="rId33"/>
  </p:sldIdLst>
  <p:sldSz cx="9144000" cy="6858000" type="screen4x3"/>
  <p:notesSz cx="6858000" cy="9144000"/>
  <p:custShowLst>
    <p:custShow name="Custom Show 1" id="0">
      <p:sldLst>
        <p:sld r:id="rId6"/>
        <p:sld r:id="rId8"/>
        <p:sld r:id="rId10"/>
        <p:sld r:id="rId13"/>
        <p:sld r:id="rId14"/>
        <p:sld r:id="rId15"/>
        <p:sld r:id="rId16"/>
        <p:sld r:id="rId17"/>
        <p:sld r:id="rId21"/>
        <p:sld r:id="rId22"/>
        <p:sld r:id="rId24"/>
        <p:sld r:id="rId25"/>
        <p:sld r:id="rId29"/>
        <p:sld r:id="rId30"/>
        <p:sld r:id="rId32"/>
        <p:sld r:id="rId33"/>
      </p:sldLst>
    </p:custShow>
  </p:custShowLst>
  <p:defaultTextStyle>
    <a:defPPr>
      <a:defRPr lang="en-US"/>
    </a:defPPr>
    <a:lvl1pPr algn="l" rtl="0" fontAlgn="base">
      <a:spcBef>
        <a:spcPct val="0"/>
      </a:spcBef>
      <a:spcAft>
        <a:spcPct val="0"/>
      </a:spcAft>
      <a:defRPr kern="1200">
        <a:solidFill>
          <a:schemeClr val="tx1"/>
        </a:solidFill>
        <a:latin typeface="Arial" charset="0"/>
        <a:ea typeface="MS PGothic" pitchFamily="34" charset="-128"/>
        <a:cs typeface="+mn-cs"/>
      </a:defRPr>
    </a:lvl1pPr>
    <a:lvl2pPr marL="457200" algn="l" rtl="0" fontAlgn="base">
      <a:spcBef>
        <a:spcPct val="0"/>
      </a:spcBef>
      <a:spcAft>
        <a:spcPct val="0"/>
      </a:spcAft>
      <a:defRPr kern="1200">
        <a:solidFill>
          <a:schemeClr val="tx1"/>
        </a:solidFill>
        <a:latin typeface="Arial" charset="0"/>
        <a:ea typeface="MS PGothic" pitchFamily="34" charset="-128"/>
        <a:cs typeface="+mn-cs"/>
      </a:defRPr>
    </a:lvl2pPr>
    <a:lvl3pPr marL="914400" algn="l" rtl="0" fontAlgn="base">
      <a:spcBef>
        <a:spcPct val="0"/>
      </a:spcBef>
      <a:spcAft>
        <a:spcPct val="0"/>
      </a:spcAft>
      <a:defRPr kern="1200">
        <a:solidFill>
          <a:schemeClr val="tx1"/>
        </a:solidFill>
        <a:latin typeface="Arial" charset="0"/>
        <a:ea typeface="MS PGothic" pitchFamily="34" charset="-128"/>
        <a:cs typeface="+mn-cs"/>
      </a:defRPr>
    </a:lvl3pPr>
    <a:lvl4pPr marL="1371600" algn="l" rtl="0" fontAlgn="base">
      <a:spcBef>
        <a:spcPct val="0"/>
      </a:spcBef>
      <a:spcAft>
        <a:spcPct val="0"/>
      </a:spcAft>
      <a:defRPr kern="1200">
        <a:solidFill>
          <a:schemeClr val="tx1"/>
        </a:solidFill>
        <a:latin typeface="Arial" charset="0"/>
        <a:ea typeface="MS PGothic" pitchFamily="34" charset="-128"/>
        <a:cs typeface="+mn-cs"/>
      </a:defRPr>
    </a:lvl4pPr>
    <a:lvl5pPr marL="1828800" algn="l" rtl="0" fontAlgn="base">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7DF6"/>
    <a:srgbClr val="87E7FC"/>
    <a:srgbClr val="165EC3"/>
    <a:srgbClr val="9D6936"/>
    <a:srgbClr val="C49C4B"/>
    <a:srgbClr val="CDA43F"/>
    <a:srgbClr val="104A9E"/>
    <a:srgbClr val="56CD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960"/>
        <p:guide pos="2880"/>
      </p:guideLst>
    </p:cSldViewPr>
  </p:slideViewPr>
  <p:notesTextViewPr>
    <p:cViewPr>
      <p:scale>
        <a:sx n="1" d="1"/>
        <a:sy n="1" d="1"/>
      </p:scale>
      <p:origin x="0" y="0"/>
    </p:cViewPr>
  </p:notesTextViewPr>
  <p:sorterViewPr>
    <p:cViewPr>
      <p:scale>
        <a:sx n="100" d="100"/>
        <a:sy n="100" d="100"/>
      </p:scale>
      <p:origin x="0" y="582"/>
    </p:cViewPr>
  </p:sorterViewPr>
  <p:notesViewPr>
    <p:cSldViewPr>
      <p:cViewPr varScale="1">
        <p:scale>
          <a:sx n="56" d="100"/>
          <a:sy n="56" d="100"/>
        </p:scale>
        <p:origin x="-288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Header Placeholder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endParaRPr lang="zh-CN" altLang="en-US"/>
          </a:p>
        </p:txBody>
      </p:sp>
      <p:sp>
        <p:nvSpPr>
          <p:cNvPr id="3075" name="Date Placeholder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34B3F409-8918-4C18-8CF2-1CBFDE11EF48}" type="datetime1">
              <a:rPr lang="en-US"/>
              <a:pPr>
                <a:defRPr/>
              </a:pPr>
              <a:t>3/8/2014</a:t>
            </a:fld>
            <a:endParaRPr lang="en-US"/>
          </a:p>
        </p:txBody>
      </p:sp>
      <p:sp>
        <p:nvSpPr>
          <p:cNvPr id="25604" name="Slide Image Placeholder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Notes Placeholder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a-DK" altLang="en-US" noProof="0" smtClean="0"/>
              <a:t>Click to edit Master text styles</a:t>
            </a:r>
          </a:p>
          <a:p>
            <a:pPr lvl="1"/>
            <a:r>
              <a:rPr lang="da-DK" altLang="en-US" noProof="0" smtClean="0"/>
              <a:t>Second level</a:t>
            </a:r>
          </a:p>
          <a:p>
            <a:pPr lvl="2"/>
            <a:r>
              <a:rPr lang="da-DK" altLang="en-US" noProof="0" smtClean="0"/>
              <a:t>Third level</a:t>
            </a:r>
          </a:p>
          <a:p>
            <a:pPr lvl="3"/>
            <a:r>
              <a:rPr lang="da-DK" altLang="en-US" noProof="0" smtClean="0"/>
              <a:t>Fourth level</a:t>
            </a:r>
          </a:p>
          <a:p>
            <a:pPr lvl="4"/>
            <a:r>
              <a:rPr lang="da-DK" altLang="en-US" noProof="0" smtClean="0"/>
              <a:t>Fifth level</a:t>
            </a:r>
            <a:endParaRPr lang="en-US" noProof="0" smtClean="0"/>
          </a:p>
        </p:txBody>
      </p:sp>
      <p:sp>
        <p:nvSpPr>
          <p:cNvPr id="3078" name="Footer Placeholder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zh-CN" altLang="en-US"/>
          </a:p>
        </p:txBody>
      </p:sp>
      <p:sp>
        <p:nvSpPr>
          <p:cNvPr id="3079" name="Slide Number Placeholder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DB605E91-786A-47D1-A8A2-6AE204098F58}" type="slidenum">
              <a:rPr lang="en-US"/>
              <a:pPr>
                <a:defRPr/>
              </a:pPr>
              <a:t>‹#›</a:t>
            </a:fld>
            <a:endParaRPr lang="en-US"/>
          </a:p>
        </p:txBody>
      </p:sp>
    </p:spTree>
    <p:extLst>
      <p:ext uri="{BB962C8B-B14F-4D97-AF65-F5344CB8AC3E}">
        <p14:creationId xmlns:p14="http://schemas.microsoft.com/office/powerpoint/2010/main" val="2700943265"/>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1pPr>
    <a:lvl2pPr marL="4572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p:sp>
      <p:sp>
        <p:nvSpPr>
          <p:cNvPr id="26627" name="Notes Placeholder 2"/>
          <p:cNvSpPr>
            <a:spLocks noGrp="1"/>
          </p:cNvSpPr>
          <p:nvPr>
            <p:ph type="body" idx="1"/>
          </p:nvPr>
        </p:nvSpPr>
        <p:spPr>
          <a:noFill/>
        </p:spPr>
        <p:txBody>
          <a:bodyPr/>
          <a:lstStyle/>
          <a:p>
            <a:endParaRPr lang="en-US" smtClean="0"/>
          </a:p>
        </p:txBody>
      </p:sp>
      <p:sp>
        <p:nvSpPr>
          <p:cNvPr id="26628"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1AF82AB3-7EC1-4EC0-972A-C1AE21D99F64}" type="slidenum">
              <a:rPr lang="en-US" smtClean="0"/>
              <a:pPr eaLnBrk="1" hangingPunct="1"/>
              <a:t>20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noChangeArrowheads="1"/>
          </p:cNvSpPr>
          <p:nvPr>
            <p:ph type="dt" sz="half" idx="10"/>
          </p:nvPr>
        </p:nvSpPr>
        <p:spPr>
          <a:ln/>
        </p:spPr>
        <p:txBody>
          <a:bodyPr/>
          <a:lstStyle>
            <a:lvl1pPr>
              <a:defRPr/>
            </a:lvl1pPr>
          </a:lstStyle>
          <a:p>
            <a:pPr>
              <a:defRPr/>
            </a:pPr>
            <a:fld id="{9B155E68-5903-492A-91EB-8856479C24AF}" type="datetime1">
              <a:rPr lang="en-US" smtClean="0"/>
              <a:pPr>
                <a:defRPr/>
              </a:pPr>
              <a:t>3/8/2014</a:t>
            </a:fld>
            <a:endParaRPr 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ECFAF733-5D2D-4EF6-83F1-FFE7E6756034}" type="slidenum">
              <a:rPr lang="en-US"/>
              <a:pPr>
                <a:defRPr/>
              </a:pPr>
              <a:t>‹#›</a:t>
            </a:fld>
            <a:endParaRPr lang="en-US"/>
          </a:p>
        </p:txBody>
      </p:sp>
    </p:spTree>
    <p:extLst>
      <p:ext uri="{BB962C8B-B14F-4D97-AF65-F5344CB8AC3E}">
        <p14:creationId xmlns:p14="http://schemas.microsoft.com/office/powerpoint/2010/main" val="76301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noChangeArrowheads="1"/>
          </p:cNvSpPr>
          <p:nvPr>
            <p:ph type="dt" sz="half" idx="10"/>
          </p:nvPr>
        </p:nvSpPr>
        <p:spPr>
          <a:ln/>
        </p:spPr>
        <p:txBody>
          <a:bodyPr/>
          <a:lstStyle>
            <a:lvl1pPr>
              <a:defRPr/>
            </a:lvl1pPr>
          </a:lstStyle>
          <a:p>
            <a:pPr>
              <a:defRPr/>
            </a:pPr>
            <a:fld id="{F4C907E7-146E-475D-AF42-9F9AF5198A80}" type="datetime1">
              <a:rPr lang="en-US" smtClean="0"/>
              <a:pPr>
                <a:defRPr/>
              </a:pPr>
              <a:t>3/8/2014</a:t>
            </a:fld>
            <a:endParaRPr 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9559E9A3-5210-42C0-A44B-4755790F79E2}" type="slidenum">
              <a:rPr lang="en-US"/>
              <a:pPr>
                <a:defRPr/>
              </a:pPr>
              <a:t>‹#›</a:t>
            </a:fld>
            <a:endParaRPr lang="en-US"/>
          </a:p>
        </p:txBody>
      </p:sp>
    </p:spTree>
    <p:extLst>
      <p:ext uri="{BB962C8B-B14F-4D97-AF65-F5344CB8AC3E}">
        <p14:creationId xmlns:p14="http://schemas.microsoft.com/office/powerpoint/2010/main" val="660710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noChangeArrowheads="1"/>
          </p:cNvSpPr>
          <p:nvPr>
            <p:ph type="dt" sz="half" idx="10"/>
          </p:nvPr>
        </p:nvSpPr>
        <p:spPr>
          <a:ln/>
        </p:spPr>
        <p:txBody>
          <a:bodyPr/>
          <a:lstStyle>
            <a:lvl1pPr>
              <a:defRPr/>
            </a:lvl1pPr>
          </a:lstStyle>
          <a:p>
            <a:pPr>
              <a:defRPr/>
            </a:pPr>
            <a:fld id="{93C1E140-7C75-4B71-B5D0-BAF48E327946}" type="datetime1">
              <a:rPr lang="en-US" smtClean="0"/>
              <a:pPr>
                <a:defRPr/>
              </a:pPr>
              <a:t>3/8/2014</a:t>
            </a:fld>
            <a:endParaRPr 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E9345959-1727-47FC-BEF5-619FFDD98A71}" type="slidenum">
              <a:rPr lang="en-US"/>
              <a:pPr>
                <a:defRPr/>
              </a:pPr>
              <a:t>‹#›</a:t>
            </a:fld>
            <a:endParaRPr lang="en-US"/>
          </a:p>
        </p:txBody>
      </p:sp>
    </p:spTree>
    <p:extLst>
      <p:ext uri="{BB962C8B-B14F-4D97-AF65-F5344CB8AC3E}">
        <p14:creationId xmlns:p14="http://schemas.microsoft.com/office/powerpoint/2010/main" val="10030306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78AAB97-879A-4100-AD43-CF7FAF3AE9AF}" type="datetime1">
              <a:rPr lang="en-US" smtClean="0"/>
              <a:pPr>
                <a:defRPr/>
              </a:pPr>
              <a:t>3/8/2014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31587B4-98A7-4172-9BA8-7165AE643B22}" type="slidenum">
              <a:rPr lang="en-US"/>
              <a:pPr>
                <a:defRPr/>
              </a:pPr>
              <a:t>‹#›</a:t>
            </a:fld>
            <a:endParaRPr lang="en-US"/>
          </a:p>
        </p:txBody>
      </p:sp>
    </p:spTree>
    <p:extLst>
      <p:ext uri="{BB962C8B-B14F-4D97-AF65-F5344CB8AC3E}">
        <p14:creationId xmlns:p14="http://schemas.microsoft.com/office/powerpoint/2010/main" val="24380646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EEFDC90A-31B0-402E-806C-6D7DA26A2D72}" type="datetime1">
              <a:rPr lang="en-US" smtClean="0"/>
              <a:pPr>
                <a:defRPr/>
              </a:pPr>
              <a:t>3/8/2014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EEA5533-B6C0-46FC-927D-604371A540F8}" type="slidenum">
              <a:rPr lang="en-US"/>
              <a:pPr>
                <a:defRPr/>
              </a:pPr>
              <a:t>‹#›</a:t>
            </a:fld>
            <a:endParaRPr lang="en-US"/>
          </a:p>
        </p:txBody>
      </p:sp>
    </p:spTree>
    <p:extLst>
      <p:ext uri="{BB962C8B-B14F-4D97-AF65-F5344CB8AC3E}">
        <p14:creationId xmlns:p14="http://schemas.microsoft.com/office/powerpoint/2010/main" val="73637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569BB406-066A-4A62-B8A0-71B11CEC6566}" type="datetime1">
              <a:rPr lang="en-US" smtClean="0"/>
              <a:pPr>
                <a:defRPr/>
              </a:pPr>
              <a:t>3/8/2014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B28961E-4D97-4068-852D-19F2C44F3C24}" type="slidenum">
              <a:rPr lang="en-US"/>
              <a:pPr>
                <a:defRPr/>
              </a:pPr>
              <a:t>‹#›</a:t>
            </a:fld>
            <a:endParaRPr lang="en-US"/>
          </a:p>
        </p:txBody>
      </p:sp>
    </p:spTree>
    <p:extLst>
      <p:ext uri="{BB962C8B-B14F-4D97-AF65-F5344CB8AC3E}">
        <p14:creationId xmlns:p14="http://schemas.microsoft.com/office/powerpoint/2010/main" val="14875584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8F4438A5-2D91-470D-9446-BDB7E6E42306}" type="datetime1">
              <a:rPr lang="en-US" smtClean="0"/>
              <a:pPr>
                <a:defRPr/>
              </a:pPr>
              <a:t>3/8/2014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8CCCD0A-9317-4F18-8688-7DE9C241D3AC}" type="slidenum">
              <a:rPr lang="en-US"/>
              <a:pPr>
                <a:defRPr/>
              </a:pPr>
              <a:t>‹#›</a:t>
            </a:fld>
            <a:endParaRPr lang="en-US"/>
          </a:p>
        </p:txBody>
      </p:sp>
    </p:spTree>
    <p:extLst>
      <p:ext uri="{BB962C8B-B14F-4D97-AF65-F5344CB8AC3E}">
        <p14:creationId xmlns:p14="http://schemas.microsoft.com/office/powerpoint/2010/main" val="18263760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64C4223B-DF34-4201-A595-853D5A66B339}" type="datetime1">
              <a:rPr lang="en-US" smtClean="0"/>
              <a:pPr>
                <a:defRPr/>
              </a:pPr>
              <a:t>3/8/2014</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7701018-388C-4C61-8B04-6E67CEC69469}" type="slidenum">
              <a:rPr lang="en-US"/>
              <a:pPr>
                <a:defRPr/>
              </a:pPr>
              <a:t>‹#›</a:t>
            </a:fld>
            <a:endParaRPr lang="en-US"/>
          </a:p>
        </p:txBody>
      </p:sp>
    </p:spTree>
    <p:extLst>
      <p:ext uri="{BB962C8B-B14F-4D97-AF65-F5344CB8AC3E}">
        <p14:creationId xmlns:p14="http://schemas.microsoft.com/office/powerpoint/2010/main" val="27781155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6767A136-8B06-4E2F-B84D-9AE8DE8BCF70}" type="datetime1">
              <a:rPr lang="en-US" smtClean="0"/>
              <a:pPr>
                <a:defRPr/>
              </a:pPr>
              <a:t>3/8/2014</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74310C9-4A86-4792-A133-B096DC4CC68D}" type="slidenum">
              <a:rPr lang="en-US"/>
              <a:pPr>
                <a:defRPr/>
              </a:pPr>
              <a:t>‹#›</a:t>
            </a:fld>
            <a:endParaRPr lang="en-US"/>
          </a:p>
        </p:txBody>
      </p:sp>
    </p:spTree>
    <p:extLst>
      <p:ext uri="{BB962C8B-B14F-4D97-AF65-F5344CB8AC3E}">
        <p14:creationId xmlns:p14="http://schemas.microsoft.com/office/powerpoint/2010/main" val="10188170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4FAD5BB1-E9D9-42DB-B5C9-9F2436E16F03}" type="datetime1">
              <a:rPr lang="en-US" smtClean="0"/>
              <a:pPr>
                <a:defRPr/>
              </a:pPr>
              <a:t>3/8/2014</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0C09F99-A702-461E-A7CD-E5DA5A7657B0}" type="slidenum">
              <a:rPr lang="en-US"/>
              <a:pPr>
                <a:defRPr/>
              </a:pPr>
              <a:t>‹#›</a:t>
            </a:fld>
            <a:endParaRPr lang="en-US"/>
          </a:p>
        </p:txBody>
      </p:sp>
    </p:spTree>
    <p:extLst>
      <p:ext uri="{BB962C8B-B14F-4D97-AF65-F5344CB8AC3E}">
        <p14:creationId xmlns:p14="http://schemas.microsoft.com/office/powerpoint/2010/main" val="24066584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E3D1111-89BE-4151-AA36-2EE1436053B1}" type="datetime1">
              <a:rPr lang="en-US" smtClean="0"/>
              <a:pPr>
                <a:defRPr/>
              </a:pPr>
              <a:t>3/8/2014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D146610-E71E-419B-AE9C-6880928479C7}" type="slidenum">
              <a:rPr lang="en-US"/>
              <a:pPr>
                <a:defRPr/>
              </a:pPr>
              <a:t>‹#›</a:t>
            </a:fld>
            <a:endParaRPr lang="en-US"/>
          </a:p>
        </p:txBody>
      </p:sp>
    </p:spTree>
    <p:extLst>
      <p:ext uri="{BB962C8B-B14F-4D97-AF65-F5344CB8AC3E}">
        <p14:creationId xmlns:p14="http://schemas.microsoft.com/office/powerpoint/2010/main" val="707291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noChangeArrowheads="1"/>
          </p:cNvSpPr>
          <p:nvPr>
            <p:ph type="dt" sz="half" idx="10"/>
          </p:nvPr>
        </p:nvSpPr>
        <p:spPr>
          <a:ln/>
        </p:spPr>
        <p:txBody>
          <a:bodyPr/>
          <a:lstStyle>
            <a:lvl1pPr>
              <a:defRPr/>
            </a:lvl1pPr>
          </a:lstStyle>
          <a:p>
            <a:pPr>
              <a:defRPr/>
            </a:pPr>
            <a:fld id="{AE144511-F1AB-4074-A49B-514AD9490A28}" type="datetime1">
              <a:rPr lang="en-US" smtClean="0"/>
              <a:pPr>
                <a:defRPr/>
              </a:pPr>
              <a:t>3/8/2014</a:t>
            </a:fld>
            <a:endParaRPr 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9FC53BE6-AF74-47A1-A093-E5FD6AF0C4F3}" type="slidenum">
              <a:rPr lang="en-US"/>
              <a:pPr>
                <a:defRPr/>
              </a:pPr>
              <a:t>‹#›</a:t>
            </a:fld>
            <a:endParaRPr lang="en-US"/>
          </a:p>
        </p:txBody>
      </p:sp>
    </p:spTree>
    <p:extLst>
      <p:ext uri="{BB962C8B-B14F-4D97-AF65-F5344CB8AC3E}">
        <p14:creationId xmlns:p14="http://schemas.microsoft.com/office/powerpoint/2010/main" val="14487462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3504734-18A5-40A8-9F73-55AEC355B96F}" type="datetime1">
              <a:rPr lang="en-US" smtClean="0"/>
              <a:pPr>
                <a:defRPr/>
              </a:pPr>
              <a:t>3/8/2014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67C4975-3BC7-4F38-9B7F-715BE689267B}" type="slidenum">
              <a:rPr lang="en-US"/>
              <a:pPr>
                <a:defRPr/>
              </a:pPr>
              <a:t>‹#›</a:t>
            </a:fld>
            <a:endParaRPr lang="en-US"/>
          </a:p>
        </p:txBody>
      </p:sp>
    </p:spTree>
    <p:extLst>
      <p:ext uri="{BB962C8B-B14F-4D97-AF65-F5344CB8AC3E}">
        <p14:creationId xmlns:p14="http://schemas.microsoft.com/office/powerpoint/2010/main" val="3854175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E00A54A-DA9F-43D7-A955-138B0832F23D}" type="datetime1">
              <a:rPr lang="en-US" smtClean="0"/>
              <a:pPr>
                <a:defRPr/>
              </a:pPr>
              <a:t>3/8/2014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5C52C7-D788-49D7-9527-5DFC58FAB73D}" type="slidenum">
              <a:rPr lang="en-US"/>
              <a:pPr>
                <a:defRPr/>
              </a:pPr>
              <a:t>‹#›</a:t>
            </a:fld>
            <a:endParaRPr lang="en-US"/>
          </a:p>
        </p:txBody>
      </p:sp>
    </p:spTree>
    <p:extLst>
      <p:ext uri="{BB962C8B-B14F-4D97-AF65-F5344CB8AC3E}">
        <p14:creationId xmlns:p14="http://schemas.microsoft.com/office/powerpoint/2010/main" val="34796257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DA2A444-74FD-4A06-9D9E-506AF799F1A7}" type="datetime1">
              <a:rPr lang="en-US" smtClean="0"/>
              <a:pPr>
                <a:defRPr/>
              </a:pPr>
              <a:t>3/8/2014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F18429A-0B5B-4EA7-BDAF-D9B2F222AE0D}" type="slidenum">
              <a:rPr lang="en-US"/>
              <a:pPr>
                <a:defRPr/>
              </a:pPr>
              <a:t>‹#›</a:t>
            </a:fld>
            <a:endParaRPr lang="en-US"/>
          </a:p>
        </p:txBody>
      </p:sp>
    </p:spTree>
    <p:extLst>
      <p:ext uri="{BB962C8B-B14F-4D97-AF65-F5344CB8AC3E}">
        <p14:creationId xmlns:p14="http://schemas.microsoft.com/office/powerpoint/2010/main" val="40968450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1ECD389B-C655-4A7A-B600-611534F68B0D}" type="datetime1">
              <a:rPr lang="en-US" smtClean="0"/>
              <a:pPr>
                <a:defRPr/>
              </a:pPr>
              <a:t>3/8/2014</a:t>
            </a:fld>
            <a:endParaRPr 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ECFAF733-5D2D-4EF6-83F1-FFE7E6756034}" type="slidenum">
              <a:rPr lang="en-US" smtClean="0"/>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9BA16ADF-25A9-4797-AAAA-B24C3A33B9E5}" type="datetime1">
              <a:rPr lang="en-US" smtClean="0"/>
              <a:pPr>
                <a:defRPr/>
              </a:pPr>
              <a:t>3/8/2014</a:t>
            </a:fld>
            <a:endParaRPr 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9FC53BE6-AF74-47A1-A093-E5FD6AF0C4F3}" type="slidenum">
              <a:rPr lang="en-US" smtClean="0"/>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pPr>
              <a:defRPr/>
            </a:pPr>
            <a:fld id="{528D0A4A-739F-4513-B064-99220E0939D5}" type="datetime1">
              <a:rPr lang="en-US" smtClean="0"/>
              <a:pPr>
                <a:defRPr/>
              </a:pPr>
              <a:t>3/8/2014</a:t>
            </a:fld>
            <a:endParaRPr 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DE6877A-D4C7-4E71-8E9A-063A2E36CC6D}" type="slidenum">
              <a:rPr lang="en-US" smtClean="0"/>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28522D96-CE42-40E9-A455-666FADF2E513}" type="datetime1">
              <a:rPr lang="en-US" smtClean="0"/>
              <a:pPr>
                <a:defRPr/>
              </a:pPr>
              <a:t>3/8/2014</a:t>
            </a:fld>
            <a:endParaRPr 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1EAEF5AF-BC01-4034-988F-5EBC25D2DA77}" type="slidenum">
              <a:rPr lang="en-US" smtClean="0"/>
              <a:pPr>
                <a:defRPr/>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501862A4-67E1-467A-99D9-C785602DC104}" type="datetime1">
              <a:rPr lang="en-US" smtClean="0"/>
              <a:pPr>
                <a:defRPr/>
              </a:pPr>
              <a:t>3/8/2014</a:t>
            </a:fld>
            <a:endParaRPr lang="en-US"/>
          </a:p>
        </p:txBody>
      </p:sp>
      <p:sp>
        <p:nvSpPr>
          <p:cNvPr id="8" name="Footer Placeholder 7"/>
          <p:cNvSpPr>
            <a:spLocks noGrp="1"/>
          </p:cNvSpPr>
          <p:nvPr>
            <p:ph type="ftr" sz="quarter" idx="11"/>
          </p:nvPr>
        </p:nvSpPr>
        <p:spPr/>
        <p:txBody>
          <a:bodyPr/>
          <a:lstStyle/>
          <a:p>
            <a:pPr>
              <a:defRPr/>
            </a:pPr>
            <a:endParaRPr lang="zh-CN" altLang="en-US"/>
          </a:p>
        </p:txBody>
      </p:sp>
      <p:sp>
        <p:nvSpPr>
          <p:cNvPr id="9" name="Slide Number Placeholder 8"/>
          <p:cNvSpPr>
            <a:spLocks noGrp="1"/>
          </p:cNvSpPr>
          <p:nvPr>
            <p:ph type="sldNum" sz="quarter" idx="12"/>
          </p:nvPr>
        </p:nvSpPr>
        <p:spPr/>
        <p:txBody>
          <a:bodyPr/>
          <a:lstStyle/>
          <a:p>
            <a:pPr>
              <a:defRPr/>
            </a:pPr>
            <a:fld id="{D030ECD4-FFA8-4835-8366-6DBEF29911DC}" type="slidenum">
              <a:rPr lang="en-US" smtClean="0"/>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44DA403C-1118-461B-9974-B5B4BDEECE53}" type="datetime1">
              <a:rPr lang="en-US" smtClean="0"/>
              <a:pPr>
                <a:defRPr/>
              </a:pPr>
              <a:t>3/8/2014</a:t>
            </a:fld>
            <a:endParaRPr lang="en-US"/>
          </a:p>
        </p:txBody>
      </p:sp>
      <p:sp>
        <p:nvSpPr>
          <p:cNvPr id="4" name="Footer Placeholder 3"/>
          <p:cNvSpPr>
            <a:spLocks noGrp="1"/>
          </p:cNvSpPr>
          <p:nvPr>
            <p:ph type="ftr" sz="quarter" idx="11"/>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6C0EAC99-6659-4A1B-8264-213DAEFCE475}" type="slidenum">
              <a:rPr lang="en-US" smtClean="0"/>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64DB481D-E7AA-4F50-91CB-F02778907966}" type="datetime1">
              <a:rPr lang="en-US" smtClean="0"/>
              <a:pPr>
                <a:defRPr/>
              </a:pPr>
              <a:t>3/8/2014</a:t>
            </a:fld>
            <a:endParaRPr 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38023952-211C-493B-8348-64C13ECE26A2}"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noChangeArrowheads="1"/>
          </p:cNvSpPr>
          <p:nvPr>
            <p:ph type="dt" sz="half" idx="10"/>
          </p:nvPr>
        </p:nvSpPr>
        <p:spPr>
          <a:ln/>
        </p:spPr>
        <p:txBody>
          <a:bodyPr/>
          <a:lstStyle>
            <a:lvl1pPr>
              <a:defRPr/>
            </a:lvl1pPr>
          </a:lstStyle>
          <a:p>
            <a:pPr>
              <a:defRPr/>
            </a:pPr>
            <a:fld id="{D6E81ED2-555E-4937-BB89-3205F6274594}" type="datetime1">
              <a:rPr lang="en-US" smtClean="0"/>
              <a:pPr>
                <a:defRPr/>
              </a:pPr>
              <a:t>3/8/2014</a:t>
            </a:fld>
            <a:endParaRPr 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5DE6877A-D4C7-4E71-8E9A-063A2E36CC6D}" type="slidenum">
              <a:rPr lang="en-US"/>
              <a:pPr>
                <a:defRPr/>
              </a:pPr>
              <a:t>‹#›</a:t>
            </a:fld>
            <a:endParaRPr lang="en-US"/>
          </a:p>
        </p:txBody>
      </p:sp>
    </p:spTree>
    <p:extLst>
      <p:ext uri="{BB962C8B-B14F-4D97-AF65-F5344CB8AC3E}">
        <p14:creationId xmlns:p14="http://schemas.microsoft.com/office/powerpoint/2010/main" val="524401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pPr>
              <a:defRPr/>
            </a:pPr>
            <a:fld id="{A1B4F6A2-2E1F-4CD7-B99B-8A423066DD75}" type="datetime1">
              <a:rPr lang="en-US" smtClean="0"/>
              <a:pPr>
                <a:defRPr/>
              </a:pPr>
              <a:t>3/8/2014</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pPr>
              <a:defRPr/>
            </a:pPr>
            <a:endParaRPr lang="zh-CN" alt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pPr>
              <a:defRPr/>
            </a:pPr>
            <a:fld id="{45316116-554E-4ECC-82C6-1EDDBD161BA3}" type="slidenum">
              <a:rPr lang="en-US" smtClean="0"/>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96FE329-552D-4AE3-9ABA-363D9BEC66E7}" type="datetime1">
              <a:rPr lang="en-US" smtClean="0"/>
              <a:pPr>
                <a:defRPr/>
              </a:pPr>
              <a:t>3/8/2014</a:t>
            </a:fld>
            <a:endParaRPr 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329A1196-3D1C-4614-88A7-F63CEF34E3F8}" type="slidenum">
              <a:rPr lang="en-US" smtClean="0"/>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261B664B-4B8B-489B-ADF5-583D4F65526A}" type="datetime1">
              <a:rPr lang="en-US" smtClean="0"/>
              <a:pPr>
                <a:defRPr/>
              </a:pPr>
              <a:t>3/8/2014</a:t>
            </a:fld>
            <a:endParaRPr 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9559E9A3-5210-42C0-A44B-4755790F79E2}" type="slidenum">
              <a:rPr lang="en-US" smtClean="0"/>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EEC7C713-A885-4E04-89AE-B9CD4C9155FE}" type="datetime1">
              <a:rPr lang="en-US" smtClean="0"/>
              <a:pPr>
                <a:defRPr/>
              </a:pPr>
              <a:t>3/8/2014</a:t>
            </a:fld>
            <a:endParaRPr 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E9345959-1727-47FC-BEF5-619FFDD98A71}" type="slidenum">
              <a:rPr lang="en-US" smtClean="0"/>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14"/>
          <p:cNvSpPr>
            <a:spLocks noGrp="1"/>
          </p:cNvSpPr>
          <p:nvPr>
            <p:ph type="dt" sz="half" idx="10"/>
          </p:nvPr>
        </p:nvSpPr>
        <p:spPr/>
        <p:txBody>
          <a:bodyPr/>
          <a:lstStyle/>
          <a:p>
            <a:pPr>
              <a:defRPr/>
            </a:pPr>
            <a:fld id="{25BCFB2B-C8DE-475E-858A-EA824BCBEF37}" type="datetime1">
              <a:rPr lang="en-US" smtClean="0"/>
              <a:pPr>
                <a:defRPr/>
              </a:pPr>
              <a:t>3/8/2014</a:t>
            </a:fld>
            <a:endParaRPr lang="en-US"/>
          </a:p>
        </p:txBody>
      </p:sp>
      <p:sp>
        <p:nvSpPr>
          <p:cNvPr id="16" name="Slide Number Placeholder 15"/>
          <p:cNvSpPr>
            <a:spLocks noGrp="1"/>
          </p:cNvSpPr>
          <p:nvPr>
            <p:ph type="sldNum" sz="quarter" idx="11"/>
          </p:nvPr>
        </p:nvSpPr>
        <p:spPr/>
        <p:txBody>
          <a:bodyPr/>
          <a:lstStyle/>
          <a:p>
            <a:pPr>
              <a:defRPr/>
            </a:pPr>
            <a:fld id="{ECFAF733-5D2D-4EF6-83F1-FFE7E6756034}" type="slidenum">
              <a:rPr lang="en-US" smtClean="0"/>
              <a:pPr>
                <a:defRPr/>
              </a:pPr>
              <a:t>‹#›</a:t>
            </a:fld>
            <a:endParaRPr lang="en-US"/>
          </a:p>
        </p:txBody>
      </p:sp>
      <p:sp>
        <p:nvSpPr>
          <p:cNvPr id="17" name="Footer Placeholder 16"/>
          <p:cNvSpPr>
            <a:spLocks noGrp="1"/>
          </p:cNvSpPr>
          <p:nvPr>
            <p:ph type="ftr" sz="quarter" idx="12"/>
          </p:nvPr>
        </p:nvSpPr>
        <p:spPr/>
        <p:txBody>
          <a:bodyPr/>
          <a:lstStyle/>
          <a:p>
            <a:pPr>
              <a:defRPr/>
            </a:pP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4" name="Date Placeholder 13"/>
          <p:cNvSpPr>
            <a:spLocks noGrp="1"/>
          </p:cNvSpPr>
          <p:nvPr>
            <p:ph type="dt" sz="half" idx="10"/>
          </p:nvPr>
        </p:nvSpPr>
        <p:spPr/>
        <p:txBody>
          <a:bodyPr/>
          <a:lstStyle/>
          <a:p>
            <a:pPr>
              <a:defRPr/>
            </a:pPr>
            <a:fld id="{B3883CBC-E632-48C9-9FE3-6920CD934A4E}" type="datetime1">
              <a:rPr lang="en-US" smtClean="0"/>
              <a:pPr>
                <a:defRPr/>
              </a:pPr>
              <a:t>3/8/2014</a:t>
            </a:fld>
            <a:endParaRPr lang="en-US"/>
          </a:p>
        </p:txBody>
      </p:sp>
      <p:sp>
        <p:nvSpPr>
          <p:cNvPr id="15" name="Slide Number Placeholder 14"/>
          <p:cNvSpPr>
            <a:spLocks noGrp="1"/>
          </p:cNvSpPr>
          <p:nvPr>
            <p:ph type="sldNum" sz="quarter" idx="11"/>
          </p:nvPr>
        </p:nvSpPr>
        <p:spPr/>
        <p:txBody>
          <a:bodyPr/>
          <a:lstStyle/>
          <a:p>
            <a:pPr>
              <a:defRPr/>
            </a:pPr>
            <a:fld id="{9FC53BE6-AF74-47A1-A093-E5FD6AF0C4F3}" type="slidenum">
              <a:rPr lang="en-US" smtClean="0"/>
              <a:pPr>
                <a:defRPr/>
              </a:pPr>
              <a:t>‹#›</a:t>
            </a:fld>
            <a:endParaRPr lang="en-US"/>
          </a:p>
        </p:txBody>
      </p:sp>
      <p:sp>
        <p:nvSpPr>
          <p:cNvPr id="16" name="Footer Placeholder 15"/>
          <p:cNvSpPr>
            <a:spLocks noGrp="1"/>
          </p:cNvSpPr>
          <p:nvPr>
            <p:ph type="ftr" sz="quarter" idx="12"/>
          </p:nvPr>
        </p:nvSpPr>
        <p:spPr/>
        <p:txBody>
          <a:bodyPr/>
          <a:lstStyle/>
          <a:p>
            <a:pPr>
              <a:defRPr/>
            </a:pP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11"/>
          <p:cNvSpPr>
            <a:spLocks noGrp="1"/>
          </p:cNvSpPr>
          <p:nvPr>
            <p:ph type="dt" sz="half" idx="10"/>
          </p:nvPr>
        </p:nvSpPr>
        <p:spPr/>
        <p:txBody>
          <a:bodyPr/>
          <a:lstStyle/>
          <a:p>
            <a:pPr>
              <a:defRPr/>
            </a:pPr>
            <a:fld id="{C8A79BFC-E3DE-4ABB-B362-5583C3E075B6}" type="datetime1">
              <a:rPr lang="en-US" smtClean="0"/>
              <a:pPr>
                <a:defRPr/>
              </a:pPr>
              <a:t>3/8/2014</a:t>
            </a:fld>
            <a:endParaRPr lang="en-US"/>
          </a:p>
        </p:txBody>
      </p:sp>
      <p:sp>
        <p:nvSpPr>
          <p:cNvPr id="13" name="Slide Number Placeholder 12"/>
          <p:cNvSpPr>
            <a:spLocks noGrp="1"/>
          </p:cNvSpPr>
          <p:nvPr>
            <p:ph type="sldNum" sz="quarter" idx="11"/>
          </p:nvPr>
        </p:nvSpPr>
        <p:spPr/>
        <p:txBody>
          <a:bodyPr/>
          <a:lstStyle/>
          <a:p>
            <a:pPr>
              <a:defRPr/>
            </a:pPr>
            <a:fld id="{5DE6877A-D4C7-4E71-8E9A-063A2E36CC6D}" type="slidenum">
              <a:rPr lang="en-US" smtClean="0"/>
              <a:pPr>
                <a:defRPr/>
              </a:pPr>
              <a:t>‹#›</a:t>
            </a:fld>
            <a:endParaRPr lang="en-US"/>
          </a:p>
        </p:txBody>
      </p:sp>
      <p:sp>
        <p:nvSpPr>
          <p:cNvPr id="14" name="Footer Placeholder 13"/>
          <p:cNvSpPr>
            <a:spLocks noGrp="1"/>
          </p:cNvSpPr>
          <p:nvPr>
            <p:ph type="ftr" sz="quarter" idx="12"/>
          </p:nvPr>
        </p:nvSpPr>
        <p:spPr/>
        <p:txBody>
          <a:bodyPr/>
          <a:lstStyle/>
          <a:p>
            <a:pPr>
              <a:defRPr/>
            </a:pPr>
            <a:endParaRPr lang="zh-CN" altLang="en-US"/>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pPr>
              <a:defRPr/>
            </a:pPr>
            <a:fld id="{138C0ACD-0BA9-4720-B1DD-D661CC1B044C}" type="datetime1">
              <a:rPr lang="en-US" smtClean="0"/>
              <a:pPr>
                <a:defRPr/>
              </a:pPr>
              <a:t>3/8/2014</a:t>
            </a:fld>
            <a:endParaRPr lang="en-US"/>
          </a:p>
        </p:txBody>
      </p:sp>
      <p:sp>
        <p:nvSpPr>
          <p:cNvPr id="9" name="Slide Number Placeholder 8"/>
          <p:cNvSpPr>
            <a:spLocks noGrp="1"/>
          </p:cNvSpPr>
          <p:nvPr>
            <p:ph type="sldNum" sz="quarter" idx="11"/>
          </p:nvPr>
        </p:nvSpPr>
        <p:spPr/>
        <p:txBody>
          <a:bodyPr/>
          <a:lstStyle/>
          <a:p>
            <a:pPr>
              <a:defRPr/>
            </a:pPr>
            <a:fld id="{1EAEF5AF-BC01-4034-988F-5EBC25D2DA77}" type="slidenum">
              <a:rPr lang="en-US" smtClean="0"/>
              <a:pPr>
                <a:defRPr/>
              </a:pPr>
              <a:t>‹#›</a:t>
            </a:fld>
            <a:endParaRPr lang="en-US"/>
          </a:p>
        </p:txBody>
      </p:sp>
      <p:sp>
        <p:nvSpPr>
          <p:cNvPr id="10" name="Footer Placeholder 9"/>
          <p:cNvSpPr>
            <a:spLocks noGrp="1"/>
          </p:cNvSpPr>
          <p:nvPr>
            <p:ph type="ftr" sz="quarter" idx="12"/>
          </p:nvPr>
        </p:nvSpPr>
        <p:spPr/>
        <p:txBody>
          <a:bodyPr/>
          <a:lstStyle/>
          <a:p>
            <a:pPr>
              <a:defRPr/>
            </a:pPr>
            <a:endParaRPr lang="zh-CN" altLang="en-US"/>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en-US" smtClean="0"/>
              <a:t>Click to edit Master title style</a:t>
            </a:r>
            <a:endParaRPr lang="en-US" dirty="0"/>
          </a:p>
        </p:txBody>
      </p:sp>
      <p:sp>
        <p:nvSpPr>
          <p:cNvPr id="14" name="Date Placeholder 13"/>
          <p:cNvSpPr>
            <a:spLocks noGrp="1"/>
          </p:cNvSpPr>
          <p:nvPr>
            <p:ph type="dt" sz="half" idx="10"/>
          </p:nvPr>
        </p:nvSpPr>
        <p:spPr/>
        <p:txBody>
          <a:bodyPr/>
          <a:lstStyle/>
          <a:p>
            <a:pPr>
              <a:defRPr/>
            </a:pPr>
            <a:fld id="{845C29CF-0ED4-47BE-B64D-CBD669E528B8}" type="datetime1">
              <a:rPr lang="en-US" smtClean="0"/>
              <a:pPr>
                <a:defRPr/>
              </a:pPr>
              <a:t>3/8/2014</a:t>
            </a:fld>
            <a:endParaRPr lang="en-US"/>
          </a:p>
        </p:txBody>
      </p:sp>
      <p:sp>
        <p:nvSpPr>
          <p:cNvPr id="15" name="Slide Number Placeholder 14"/>
          <p:cNvSpPr>
            <a:spLocks noGrp="1"/>
          </p:cNvSpPr>
          <p:nvPr>
            <p:ph type="sldNum" sz="quarter" idx="11"/>
          </p:nvPr>
        </p:nvSpPr>
        <p:spPr/>
        <p:txBody>
          <a:bodyPr/>
          <a:lstStyle/>
          <a:p>
            <a:pPr>
              <a:defRPr/>
            </a:pPr>
            <a:fld id="{D030ECD4-FFA8-4835-8366-6DBEF29911DC}" type="slidenum">
              <a:rPr lang="en-US" smtClean="0"/>
              <a:pPr>
                <a:defRPr/>
              </a:pPr>
              <a:t>‹#›</a:t>
            </a:fld>
            <a:endParaRPr lang="en-US"/>
          </a:p>
        </p:txBody>
      </p:sp>
      <p:sp>
        <p:nvSpPr>
          <p:cNvPr id="16" name="Footer Placeholder 15"/>
          <p:cNvSpPr>
            <a:spLocks noGrp="1"/>
          </p:cNvSpPr>
          <p:nvPr>
            <p:ph type="ftr" sz="quarter" idx="12"/>
          </p:nvPr>
        </p:nvSpPr>
        <p:spPr/>
        <p:txBody>
          <a:bodyPr/>
          <a:lstStyle/>
          <a:p>
            <a:pPr>
              <a:defRPr/>
            </a:pP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Date Placeholder 6"/>
          <p:cNvSpPr>
            <a:spLocks noGrp="1"/>
          </p:cNvSpPr>
          <p:nvPr>
            <p:ph type="dt" sz="half" idx="10"/>
          </p:nvPr>
        </p:nvSpPr>
        <p:spPr/>
        <p:txBody>
          <a:bodyPr/>
          <a:lstStyle/>
          <a:p>
            <a:pPr>
              <a:defRPr/>
            </a:pPr>
            <a:fld id="{051617CF-A938-449D-BE97-55CFD519D453}" type="datetime1">
              <a:rPr lang="en-US" smtClean="0"/>
              <a:pPr>
                <a:defRPr/>
              </a:pPr>
              <a:t>3/8/2014</a:t>
            </a:fld>
            <a:endParaRPr lang="en-US"/>
          </a:p>
        </p:txBody>
      </p:sp>
      <p:sp>
        <p:nvSpPr>
          <p:cNvPr id="8" name="Slide Number Placeholder 7"/>
          <p:cNvSpPr>
            <a:spLocks noGrp="1"/>
          </p:cNvSpPr>
          <p:nvPr>
            <p:ph type="sldNum" sz="quarter" idx="11"/>
          </p:nvPr>
        </p:nvSpPr>
        <p:spPr/>
        <p:txBody>
          <a:bodyPr/>
          <a:lstStyle/>
          <a:p>
            <a:pPr>
              <a:defRPr/>
            </a:pPr>
            <a:fld id="{6C0EAC99-6659-4A1B-8264-213DAEFCE475}" type="slidenum">
              <a:rPr lang="en-US" smtClean="0"/>
              <a:pPr>
                <a:defRPr/>
              </a:pPr>
              <a:t>‹#›</a:t>
            </a:fld>
            <a:endParaRPr lang="en-US"/>
          </a:p>
        </p:txBody>
      </p:sp>
      <p:sp>
        <p:nvSpPr>
          <p:cNvPr id="9" name="Footer Placeholder 8"/>
          <p:cNvSpPr>
            <a:spLocks noGrp="1"/>
          </p:cNvSpPr>
          <p:nvPr>
            <p:ph type="ftr" sz="quarter" idx="12"/>
          </p:nvPr>
        </p:nvSpPr>
        <p:spPr/>
        <p:txBody>
          <a:bodyPr/>
          <a:lstStyle/>
          <a:p>
            <a:pPr>
              <a:defRPr/>
            </a:pP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noChangeArrowheads="1"/>
          </p:cNvSpPr>
          <p:nvPr>
            <p:ph type="dt" sz="half" idx="10"/>
          </p:nvPr>
        </p:nvSpPr>
        <p:spPr>
          <a:ln/>
        </p:spPr>
        <p:txBody>
          <a:bodyPr/>
          <a:lstStyle>
            <a:lvl1pPr>
              <a:defRPr/>
            </a:lvl1pPr>
          </a:lstStyle>
          <a:p>
            <a:pPr>
              <a:defRPr/>
            </a:pPr>
            <a:fld id="{093D3283-AB28-4256-98DD-C821093A4673}" type="datetime1">
              <a:rPr lang="en-US" smtClean="0"/>
              <a:pPr>
                <a:defRPr/>
              </a:pPr>
              <a:t>3/8/2014</a:t>
            </a:fld>
            <a:endParaRPr 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1EAEF5AF-BC01-4034-988F-5EBC25D2DA77}" type="slidenum">
              <a:rPr lang="en-US"/>
              <a:pPr>
                <a:defRPr/>
              </a:pPr>
              <a:t>‹#›</a:t>
            </a:fld>
            <a:endParaRPr lang="en-US"/>
          </a:p>
        </p:txBody>
      </p:sp>
    </p:spTree>
    <p:extLst>
      <p:ext uri="{BB962C8B-B14F-4D97-AF65-F5344CB8AC3E}">
        <p14:creationId xmlns:p14="http://schemas.microsoft.com/office/powerpoint/2010/main" val="23963000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fld id="{09FC3301-7A0D-452F-8885-7F829CB58A15}" type="datetime1">
              <a:rPr lang="en-US" smtClean="0"/>
              <a:pPr>
                <a:defRPr/>
              </a:pPr>
              <a:t>3/8/2014</a:t>
            </a:fld>
            <a:endParaRPr lang="en-US"/>
          </a:p>
        </p:txBody>
      </p:sp>
      <p:sp>
        <p:nvSpPr>
          <p:cNvPr id="6" name="Slide Number Placeholder 5"/>
          <p:cNvSpPr>
            <a:spLocks noGrp="1"/>
          </p:cNvSpPr>
          <p:nvPr>
            <p:ph type="sldNum" sz="quarter" idx="11"/>
          </p:nvPr>
        </p:nvSpPr>
        <p:spPr/>
        <p:txBody>
          <a:bodyPr/>
          <a:lstStyle/>
          <a:p>
            <a:pPr>
              <a:defRPr/>
            </a:pPr>
            <a:fld id="{38023952-211C-493B-8348-64C13ECE26A2}" type="slidenum">
              <a:rPr lang="en-US" smtClean="0"/>
              <a:pPr>
                <a:defRPr/>
              </a:pPr>
              <a:t>‹#›</a:t>
            </a:fld>
            <a:endParaRPr lang="en-US"/>
          </a:p>
        </p:txBody>
      </p:sp>
      <p:sp>
        <p:nvSpPr>
          <p:cNvPr id="7" name="Footer Placeholder 6"/>
          <p:cNvSpPr>
            <a:spLocks noGrp="1"/>
          </p:cNvSpPr>
          <p:nvPr>
            <p:ph type="ftr" sz="quarter" idx="12"/>
          </p:nvPr>
        </p:nvSpPr>
        <p:spPr/>
        <p:txBody>
          <a:bodyPr/>
          <a:lstStyle/>
          <a:p>
            <a:pPr>
              <a:defRPr/>
            </a:pPr>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pPr>
              <a:defRPr/>
            </a:pPr>
            <a:fld id="{ED9831F8-F1C3-4558-AF99-774BE204C3EA}" type="datetime1">
              <a:rPr lang="en-US" smtClean="0"/>
              <a:pPr>
                <a:defRPr/>
              </a:pPr>
              <a:t>3/8/2014</a:t>
            </a:fld>
            <a:endParaRPr lang="en-US"/>
          </a:p>
        </p:txBody>
      </p:sp>
      <p:sp>
        <p:nvSpPr>
          <p:cNvPr id="16" name="Slide Number Placeholder 15"/>
          <p:cNvSpPr>
            <a:spLocks noGrp="1"/>
          </p:cNvSpPr>
          <p:nvPr>
            <p:ph type="sldNum" sz="quarter" idx="11"/>
          </p:nvPr>
        </p:nvSpPr>
        <p:spPr/>
        <p:txBody>
          <a:bodyPr/>
          <a:lstStyle/>
          <a:p>
            <a:pPr>
              <a:defRPr/>
            </a:pPr>
            <a:fld id="{45316116-554E-4ECC-82C6-1EDDBD161BA3}" type="slidenum">
              <a:rPr lang="en-US" smtClean="0"/>
              <a:pPr>
                <a:defRPr/>
              </a:pPr>
              <a:t>‹#›</a:t>
            </a:fld>
            <a:endParaRPr lang="en-US"/>
          </a:p>
        </p:txBody>
      </p:sp>
      <p:sp>
        <p:nvSpPr>
          <p:cNvPr id="17" name="Footer Placeholder 16"/>
          <p:cNvSpPr>
            <a:spLocks noGrp="1"/>
          </p:cNvSpPr>
          <p:nvPr>
            <p:ph type="ftr" sz="quarter" idx="12"/>
          </p:nvPr>
        </p:nvSpPr>
        <p:spPr/>
        <p:txBody>
          <a:bodyPr/>
          <a:lstStyle/>
          <a:p>
            <a:pPr>
              <a:defRPr/>
            </a:pPr>
            <a:endParaRPr lang="zh-CN" altLang="en-US"/>
          </a:p>
        </p:txBody>
      </p:sp>
      <p:sp>
        <p:nvSpPr>
          <p:cNvPr id="18" name="Title 1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13" name="Date Placeholder 12"/>
          <p:cNvSpPr>
            <a:spLocks noGrp="1"/>
          </p:cNvSpPr>
          <p:nvPr>
            <p:ph type="dt" sz="half" idx="10"/>
          </p:nvPr>
        </p:nvSpPr>
        <p:spPr/>
        <p:txBody>
          <a:bodyPr/>
          <a:lstStyle/>
          <a:p>
            <a:pPr>
              <a:defRPr/>
            </a:pPr>
            <a:fld id="{4998D4F3-E548-4622-B5E8-7B63B129120E}" type="datetime1">
              <a:rPr lang="en-US" smtClean="0"/>
              <a:pPr>
                <a:defRPr/>
              </a:pPr>
              <a:t>3/8/2014</a:t>
            </a:fld>
            <a:endParaRPr lang="en-US"/>
          </a:p>
        </p:txBody>
      </p:sp>
      <p:sp>
        <p:nvSpPr>
          <p:cNvPr id="14" name="Slide Number Placeholder 13"/>
          <p:cNvSpPr>
            <a:spLocks noGrp="1"/>
          </p:cNvSpPr>
          <p:nvPr>
            <p:ph type="sldNum" sz="quarter" idx="11"/>
          </p:nvPr>
        </p:nvSpPr>
        <p:spPr/>
        <p:txBody>
          <a:bodyPr/>
          <a:lstStyle/>
          <a:p>
            <a:pPr>
              <a:defRPr/>
            </a:pPr>
            <a:fld id="{329A1196-3D1C-4614-88A7-F63CEF34E3F8}" type="slidenum">
              <a:rPr lang="en-US" smtClean="0"/>
              <a:pPr>
                <a:defRPr/>
              </a:pPr>
              <a:t>‹#›</a:t>
            </a:fld>
            <a:endParaRPr lang="en-US"/>
          </a:p>
        </p:txBody>
      </p:sp>
      <p:sp>
        <p:nvSpPr>
          <p:cNvPr id="15" name="Footer Placeholder 14"/>
          <p:cNvSpPr>
            <a:spLocks noGrp="1"/>
          </p:cNvSpPr>
          <p:nvPr>
            <p:ph type="ftr" sz="quarter" idx="12"/>
          </p:nvPr>
        </p:nvSpPr>
        <p:spPr/>
        <p:txBody>
          <a:bodyPr/>
          <a:lstStyle/>
          <a:p>
            <a:pPr>
              <a:defRPr/>
            </a:pP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A392C3AD-63C5-4B22-AF0E-8EE41C30FB1A}" type="datetime1">
              <a:rPr lang="en-US" smtClean="0"/>
              <a:pPr>
                <a:defRPr/>
              </a:pPr>
              <a:t>3/8/2014</a:t>
            </a:fld>
            <a:endParaRPr 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9559E9A3-5210-42C0-A44B-4755790F79E2}" type="slidenum">
              <a:rPr lang="en-US" smtClean="0"/>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40113A9A-64DC-4AEC-B5B1-4730138A3A14}" type="datetime1">
              <a:rPr lang="en-US" smtClean="0"/>
              <a:pPr>
                <a:defRPr/>
              </a:pPr>
              <a:t>3/8/2014</a:t>
            </a:fld>
            <a:endParaRPr 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E9345959-1727-47FC-BEF5-619FFDD98A71}" type="slidenum">
              <a:rPr lang="en-US" smtClean="0"/>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pPr>
              <a:defRPr/>
            </a:pPr>
            <a:fld id="{E8F2BE0B-E178-406D-854A-5E0FA75BA73A}" type="datetime1">
              <a:rPr lang="en-US" smtClean="0"/>
              <a:pPr>
                <a:defRPr/>
              </a:pPr>
              <a:t>3/8/2014</a:t>
            </a:fld>
            <a:endParaRPr lang="en-US"/>
          </a:p>
        </p:txBody>
      </p:sp>
      <p:sp>
        <p:nvSpPr>
          <p:cNvPr id="2" name="Footer Placeholder 1"/>
          <p:cNvSpPr>
            <a:spLocks noGrp="1"/>
          </p:cNvSpPr>
          <p:nvPr>
            <p:ph type="ftr" sz="quarter" idx="11"/>
          </p:nvPr>
        </p:nvSpPr>
        <p:spPr/>
        <p:txBody>
          <a:bodyPr/>
          <a:lstStyle/>
          <a:p>
            <a:pPr>
              <a:defRPr/>
            </a:pPr>
            <a:endParaRPr lang="zh-CN" altLang="en-US"/>
          </a:p>
        </p:txBody>
      </p:sp>
      <p:sp>
        <p:nvSpPr>
          <p:cNvPr id="15" name="Slide Number Placeholder 14"/>
          <p:cNvSpPr>
            <a:spLocks noGrp="1"/>
          </p:cNvSpPr>
          <p:nvPr>
            <p:ph type="sldNum" sz="quarter" idx="12"/>
          </p:nvPr>
        </p:nvSpPr>
        <p:spPr>
          <a:xfrm>
            <a:off x="8229600" y="6473952"/>
            <a:ext cx="758952" cy="246888"/>
          </a:xfrm>
        </p:spPr>
        <p:txBody>
          <a:bodyPr/>
          <a:lstStyle/>
          <a:p>
            <a:pPr>
              <a:defRPr/>
            </a:pPr>
            <a:fld id="{ECFAF733-5D2D-4EF6-83F1-FFE7E6756034}" type="slidenum">
              <a:rPr lang="en-US" smtClean="0"/>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pPr>
              <a:defRPr/>
            </a:pPr>
            <a:fld id="{CA3BDED4-B4B8-4749-9BFC-C7297BAD1C2D}" type="datetime1">
              <a:rPr lang="en-US" smtClean="0"/>
              <a:pPr>
                <a:defRPr/>
              </a:pPr>
              <a:t>3/8/2014</a:t>
            </a:fld>
            <a:endParaRPr lang="en-US"/>
          </a:p>
        </p:txBody>
      </p:sp>
      <p:sp>
        <p:nvSpPr>
          <p:cNvPr id="19" name="Footer Placeholder 18"/>
          <p:cNvSpPr>
            <a:spLocks noGrp="1"/>
          </p:cNvSpPr>
          <p:nvPr>
            <p:ph type="ftr" sz="quarter" idx="11"/>
          </p:nvPr>
        </p:nvSpPr>
        <p:spPr>
          <a:xfrm>
            <a:off x="3581400" y="76200"/>
            <a:ext cx="2895600" cy="288925"/>
          </a:xfrm>
        </p:spPr>
        <p:txBody>
          <a:bodyPr/>
          <a:lstStyle/>
          <a:p>
            <a:pPr>
              <a:defRPr/>
            </a:pPr>
            <a:endParaRPr lang="zh-CN" altLang="en-US"/>
          </a:p>
        </p:txBody>
      </p:sp>
      <p:sp>
        <p:nvSpPr>
          <p:cNvPr id="16" name="Slide Number Placeholder 15"/>
          <p:cNvSpPr>
            <a:spLocks noGrp="1"/>
          </p:cNvSpPr>
          <p:nvPr>
            <p:ph type="sldNum" sz="quarter" idx="12"/>
          </p:nvPr>
        </p:nvSpPr>
        <p:spPr>
          <a:xfrm>
            <a:off x="8229600" y="6473952"/>
            <a:ext cx="758952" cy="246888"/>
          </a:xfrm>
        </p:spPr>
        <p:txBody>
          <a:bodyPr/>
          <a:lstStyle/>
          <a:p>
            <a:pPr>
              <a:defRPr/>
            </a:pPr>
            <a:fld id="{9FC53BE6-AF74-47A1-A093-E5FD6AF0C4F3}" type="slidenum">
              <a:rPr lang="en-US" smtClean="0"/>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pPr>
              <a:defRPr/>
            </a:pPr>
            <a:fld id="{9EC36EEC-5F99-46A1-8AA2-21F6F2BDDBDC}" type="datetime1">
              <a:rPr lang="en-US" smtClean="0"/>
              <a:pPr>
                <a:defRPr/>
              </a:pPr>
              <a:t>3/8/2014</a:t>
            </a:fld>
            <a:endParaRPr lang="en-US"/>
          </a:p>
        </p:txBody>
      </p:sp>
      <p:sp>
        <p:nvSpPr>
          <p:cNvPr id="11" name="Footer Placeholder 10"/>
          <p:cNvSpPr>
            <a:spLocks noGrp="1"/>
          </p:cNvSpPr>
          <p:nvPr>
            <p:ph type="ftr" sz="quarter" idx="11"/>
          </p:nvPr>
        </p:nvSpPr>
        <p:spPr/>
        <p:txBody>
          <a:bodyPr/>
          <a:lstStyle/>
          <a:p>
            <a:pPr>
              <a:defRPr/>
            </a:pPr>
            <a:endParaRPr lang="zh-CN" altLang="en-US"/>
          </a:p>
        </p:txBody>
      </p:sp>
      <p:sp>
        <p:nvSpPr>
          <p:cNvPr id="16" name="Slide Number Placeholder 15"/>
          <p:cNvSpPr>
            <a:spLocks noGrp="1"/>
          </p:cNvSpPr>
          <p:nvPr>
            <p:ph type="sldNum" sz="quarter" idx="12"/>
          </p:nvPr>
        </p:nvSpPr>
        <p:spPr/>
        <p:txBody>
          <a:bodyPr/>
          <a:lstStyle/>
          <a:p>
            <a:pPr>
              <a:defRPr/>
            </a:pPr>
            <a:fld id="{5DE6877A-D4C7-4E71-8E9A-063A2E36CC6D}" type="slidenum">
              <a:rPr lang="en-US" smtClean="0"/>
              <a:pPr>
                <a:defRPr/>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pPr>
              <a:defRPr/>
            </a:pPr>
            <a:fld id="{A47985C1-AD9C-4E58-B33E-6894949635A6}" type="datetime1">
              <a:rPr lang="en-US" smtClean="0"/>
              <a:pPr>
                <a:defRPr/>
              </a:pPr>
              <a:t>3/8/2014</a:t>
            </a:fld>
            <a:endParaRPr lang="en-US"/>
          </a:p>
        </p:txBody>
      </p:sp>
      <p:sp>
        <p:nvSpPr>
          <p:cNvPr id="10" name="Footer Placeholder 9"/>
          <p:cNvSpPr>
            <a:spLocks noGrp="1"/>
          </p:cNvSpPr>
          <p:nvPr>
            <p:ph type="ftr" sz="quarter" idx="11"/>
          </p:nvPr>
        </p:nvSpPr>
        <p:spPr/>
        <p:txBody>
          <a:bodyPr/>
          <a:lstStyle/>
          <a:p>
            <a:pPr>
              <a:defRPr/>
            </a:pPr>
            <a:endParaRPr lang="zh-CN" altLang="en-US"/>
          </a:p>
        </p:txBody>
      </p:sp>
      <p:sp>
        <p:nvSpPr>
          <p:cNvPr id="31" name="Slide Number Placeholder 30"/>
          <p:cNvSpPr>
            <a:spLocks noGrp="1"/>
          </p:cNvSpPr>
          <p:nvPr>
            <p:ph type="sldNum" sz="quarter" idx="12"/>
          </p:nvPr>
        </p:nvSpPr>
        <p:spPr/>
        <p:txBody>
          <a:bodyPr/>
          <a:lstStyle/>
          <a:p>
            <a:pPr>
              <a:defRPr/>
            </a:pPr>
            <a:fld id="{1EAEF5AF-BC01-4034-988F-5EBC25D2DA77}" type="slidenum">
              <a:rPr lang="en-US" smtClean="0"/>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pPr>
              <a:defRPr/>
            </a:pPr>
            <a:fld id="{5F369A71-F4BF-4509-8DB3-4947FDA85742}" type="datetime1">
              <a:rPr lang="en-US" smtClean="0"/>
              <a:pPr>
                <a:defRPr/>
              </a:pPr>
              <a:t>3/8/2014</a:t>
            </a:fld>
            <a:endParaRPr 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a:xfrm>
            <a:off x="8229600" y="6477000"/>
            <a:ext cx="762000" cy="246888"/>
          </a:xfrm>
        </p:spPr>
        <p:txBody>
          <a:bodyPr/>
          <a:lstStyle/>
          <a:p>
            <a:pPr>
              <a:defRPr/>
            </a:pPr>
            <a:fld id="{D030ECD4-FFA8-4835-8366-6DBEF29911DC}" type="slidenum">
              <a:rPr lang="en-US" smtClean="0"/>
              <a:pPr>
                <a:defRPr/>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noChangeArrowheads="1"/>
          </p:cNvSpPr>
          <p:nvPr>
            <p:ph type="dt" sz="half" idx="10"/>
          </p:nvPr>
        </p:nvSpPr>
        <p:spPr>
          <a:ln/>
        </p:spPr>
        <p:txBody>
          <a:bodyPr/>
          <a:lstStyle>
            <a:lvl1pPr>
              <a:defRPr/>
            </a:lvl1pPr>
          </a:lstStyle>
          <a:p>
            <a:pPr>
              <a:defRPr/>
            </a:pPr>
            <a:fld id="{9B1864BB-E325-4E3C-AA6B-4BEE9C796F42}" type="datetime1">
              <a:rPr lang="en-US" smtClean="0"/>
              <a:pPr>
                <a:defRPr/>
              </a:pPr>
              <a:t>3/8/2014</a:t>
            </a:fld>
            <a:endParaRPr 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D030ECD4-FFA8-4835-8366-6DBEF29911DC}" type="slidenum">
              <a:rPr lang="en-US"/>
              <a:pPr>
                <a:defRPr/>
              </a:pPr>
              <a:t>‹#›</a:t>
            </a:fld>
            <a:endParaRPr lang="en-US"/>
          </a:p>
        </p:txBody>
      </p:sp>
    </p:spTree>
    <p:extLst>
      <p:ext uri="{BB962C8B-B14F-4D97-AF65-F5344CB8AC3E}">
        <p14:creationId xmlns:p14="http://schemas.microsoft.com/office/powerpoint/2010/main" val="19465709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pPr>
              <a:defRPr/>
            </a:pPr>
            <a:fld id="{4846F1B4-C497-40F9-87E1-D0211661E4F8}" type="datetime1">
              <a:rPr lang="en-US" smtClean="0"/>
              <a:pPr>
                <a:defRPr/>
              </a:pPr>
              <a:t>3/8/2014</a:t>
            </a:fld>
            <a:endParaRPr lang="en-US"/>
          </a:p>
        </p:txBody>
      </p:sp>
      <p:sp>
        <p:nvSpPr>
          <p:cNvPr id="21" name="Footer Placeholder 20"/>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6C0EAC99-6659-4A1B-8264-213DAEFCE475}" type="slidenum">
              <a:rPr lang="en-US" smtClean="0"/>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E167019F-E746-4713-AE6B-65F0EB23A49A}" type="datetime1">
              <a:rPr lang="en-US" smtClean="0"/>
              <a:pPr>
                <a:defRPr/>
              </a:pPr>
              <a:t>3/8/2014</a:t>
            </a:fld>
            <a:endParaRPr lang="en-US"/>
          </a:p>
        </p:txBody>
      </p:sp>
      <p:sp>
        <p:nvSpPr>
          <p:cNvPr id="24" name="Footer Placeholder 23"/>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38023952-211C-493B-8348-64C13ECE26A2}" type="slidenum">
              <a:rPr lang="en-US" smtClean="0"/>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pPr>
              <a:defRPr/>
            </a:pPr>
            <a:fld id="{C1E99E6C-6011-4718-8E4D-0C747FAA8EFA}" type="datetime1">
              <a:rPr lang="en-US" smtClean="0"/>
              <a:pPr>
                <a:defRPr/>
              </a:pPr>
              <a:t>3/8/2014</a:t>
            </a:fld>
            <a:endParaRPr lang="en-US"/>
          </a:p>
        </p:txBody>
      </p:sp>
      <p:sp>
        <p:nvSpPr>
          <p:cNvPr id="29" name="Footer Placeholder 28"/>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45316116-554E-4ECC-82C6-1EDDBD161BA3}" type="slidenum">
              <a:rPr lang="en-US" smtClean="0"/>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pPr>
              <a:defRPr/>
            </a:pPr>
            <a:fld id="{8645AFC6-1CE0-47F3-B9EE-6E2F632B73AA}" type="datetime1">
              <a:rPr lang="en-US" smtClean="0"/>
              <a:pPr>
                <a:defRPr/>
              </a:pPr>
              <a:t>3/8/2014</a:t>
            </a:fld>
            <a:endParaRPr lang="en-US"/>
          </a:p>
        </p:txBody>
      </p:sp>
      <p:sp>
        <p:nvSpPr>
          <p:cNvPr id="5" name="Footer Placeholder 4"/>
          <p:cNvSpPr>
            <a:spLocks noGrp="1"/>
          </p:cNvSpPr>
          <p:nvPr>
            <p:ph type="ftr" sz="quarter" idx="11"/>
          </p:nvPr>
        </p:nvSpPr>
        <p:spPr/>
        <p:txBody>
          <a:bodyPr/>
          <a:lstStyle/>
          <a:p>
            <a:pPr>
              <a:defRPr/>
            </a:pPr>
            <a:endParaRPr lang="zh-CN" altLang="en-US"/>
          </a:p>
        </p:txBody>
      </p:sp>
      <p:sp>
        <p:nvSpPr>
          <p:cNvPr id="31" name="Slide Number Placeholder 30"/>
          <p:cNvSpPr>
            <a:spLocks noGrp="1"/>
          </p:cNvSpPr>
          <p:nvPr>
            <p:ph type="sldNum" sz="quarter" idx="12"/>
          </p:nvPr>
        </p:nvSpPr>
        <p:spPr/>
        <p:txBody>
          <a:bodyPr/>
          <a:lstStyle/>
          <a:p>
            <a:pPr>
              <a:defRPr/>
            </a:pPr>
            <a:fld id="{329A1196-3D1C-4614-88A7-F63CEF34E3F8}" type="slidenum">
              <a:rPr lang="en-US" smtClean="0"/>
              <a:pPr>
                <a:defRPr/>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CD256F8C-C349-47B4-B8F0-8DE21E678B75}" type="datetime1">
              <a:rPr lang="en-US" smtClean="0"/>
              <a:pPr>
                <a:defRPr/>
              </a:pPr>
              <a:t>3/8/2014</a:t>
            </a:fld>
            <a:endParaRPr 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9559E9A3-5210-42C0-A44B-4755790F79E2}" type="slidenum">
              <a:rPr lang="en-US" smtClean="0"/>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71333B51-A731-4682-B44F-EBDA92B60A39}" type="datetime1">
              <a:rPr lang="en-US" smtClean="0"/>
              <a:pPr>
                <a:defRPr/>
              </a:pPr>
              <a:t>3/8/2014</a:t>
            </a:fld>
            <a:endParaRPr 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E9345959-1727-47FC-BEF5-619FFDD98A71}"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noChangeArrowheads="1"/>
          </p:cNvSpPr>
          <p:nvPr>
            <p:ph type="dt" sz="half" idx="10"/>
          </p:nvPr>
        </p:nvSpPr>
        <p:spPr>
          <a:ln/>
        </p:spPr>
        <p:txBody>
          <a:bodyPr/>
          <a:lstStyle>
            <a:lvl1pPr>
              <a:defRPr/>
            </a:lvl1pPr>
          </a:lstStyle>
          <a:p>
            <a:pPr>
              <a:defRPr/>
            </a:pPr>
            <a:fld id="{B7DD5C48-4CB7-4D0E-B2DA-574ACD1047BF}" type="datetime1">
              <a:rPr lang="en-US" smtClean="0"/>
              <a:pPr>
                <a:defRPr/>
              </a:pPr>
              <a:t>3/8/2014</a:t>
            </a:fld>
            <a:endParaRPr 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6C0EAC99-6659-4A1B-8264-213DAEFCE475}" type="slidenum">
              <a:rPr lang="en-US"/>
              <a:pPr>
                <a:defRPr/>
              </a:pPr>
              <a:t>‹#›</a:t>
            </a:fld>
            <a:endParaRPr lang="en-US"/>
          </a:p>
        </p:txBody>
      </p:sp>
    </p:spTree>
    <p:extLst>
      <p:ext uri="{BB962C8B-B14F-4D97-AF65-F5344CB8AC3E}">
        <p14:creationId xmlns:p14="http://schemas.microsoft.com/office/powerpoint/2010/main" val="1678378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9730AF2C-6CA1-467F-A8BB-DB181971DC6F}" type="datetime1">
              <a:rPr lang="en-US" smtClean="0"/>
              <a:pPr>
                <a:defRPr/>
              </a:pPr>
              <a:t>3/8/2014</a:t>
            </a:fld>
            <a:endParaRPr 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38023952-211C-493B-8348-64C13ECE26A2}" type="slidenum">
              <a:rPr lang="en-US"/>
              <a:pPr>
                <a:defRPr/>
              </a:pPr>
              <a:t>‹#›</a:t>
            </a:fld>
            <a:endParaRPr lang="en-US"/>
          </a:p>
        </p:txBody>
      </p:sp>
    </p:spTree>
    <p:extLst>
      <p:ext uri="{BB962C8B-B14F-4D97-AF65-F5344CB8AC3E}">
        <p14:creationId xmlns:p14="http://schemas.microsoft.com/office/powerpoint/2010/main" val="2582266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noChangeArrowheads="1"/>
          </p:cNvSpPr>
          <p:nvPr>
            <p:ph type="dt" sz="half" idx="10"/>
          </p:nvPr>
        </p:nvSpPr>
        <p:spPr>
          <a:ln/>
        </p:spPr>
        <p:txBody>
          <a:bodyPr/>
          <a:lstStyle>
            <a:lvl1pPr>
              <a:defRPr/>
            </a:lvl1pPr>
          </a:lstStyle>
          <a:p>
            <a:pPr>
              <a:defRPr/>
            </a:pPr>
            <a:fld id="{56331BB5-8834-4717-AF1E-F81FBE6F8857}" type="datetime1">
              <a:rPr lang="en-US" smtClean="0"/>
              <a:pPr>
                <a:defRPr/>
              </a:pPr>
              <a:t>3/8/2014</a:t>
            </a:fld>
            <a:endParaRPr 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45316116-554E-4ECC-82C6-1EDDBD161BA3}" type="slidenum">
              <a:rPr lang="en-US"/>
              <a:pPr>
                <a:defRPr/>
              </a:pPr>
              <a:t>‹#›</a:t>
            </a:fld>
            <a:endParaRPr lang="en-US"/>
          </a:p>
        </p:txBody>
      </p:sp>
    </p:spTree>
    <p:extLst>
      <p:ext uri="{BB962C8B-B14F-4D97-AF65-F5344CB8AC3E}">
        <p14:creationId xmlns:p14="http://schemas.microsoft.com/office/powerpoint/2010/main" val="3471355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noChangeArrowheads="1"/>
          </p:cNvSpPr>
          <p:nvPr>
            <p:ph type="dt" sz="half" idx="10"/>
          </p:nvPr>
        </p:nvSpPr>
        <p:spPr>
          <a:ln/>
        </p:spPr>
        <p:txBody>
          <a:bodyPr/>
          <a:lstStyle>
            <a:lvl1pPr>
              <a:defRPr/>
            </a:lvl1pPr>
          </a:lstStyle>
          <a:p>
            <a:pPr>
              <a:defRPr/>
            </a:pPr>
            <a:fld id="{C9797135-DB54-4870-BFA4-44F9095EF3CB}" type="datetime1">
              <a:rPr lang="en-US" smtClean="0"/>
              <a:pPr>
                <a:defRPr/>
              </a:pPr>
              <a:t>3/8/2014</a:t>
            </a:fld>
            <a:endParaRPr 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329A1196-3D1C-4614-88A7-F63CEF34E3F8}" type="slidenum">
              <a:rPr lang="en-US"/>
              <a:pPr>
                <a:defRPr/>
              </a:pPr>
              <a:t>‹#›</a:t>
            </a:fld>
            <a:endParaRPr lang="en-US"/>
          </a:p>
        </p:txBody>
      </p:sp>
    </p:spTree>
    <p:extLst>
      <p:ext uri="{BB962C8B-B14F-4D97-AF65-F5344CB8AC3E}">
        <p14:creationId xmlns:p14="http://schemas.microsoft.com/office/powerpoint/2010/main" val="2480889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Date Placeholder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latin typeface="+mn-lt"/>
              </a:defRPr>
            </a:lvl1pPr>
          </a:lstStyle>
          <a:p>
            <a:pPr>
              <a:defRPr/>
            </a:pPr>
            <a:fld id="{9F4148E2-6278-43F7-A3DE-E31065A6DEBE}" type="datetime1">
              <a:rPr lang="en-US" smtClean="0"/>
              <a:pPr>
                <a:defRPr/>
              </a:pPr>
              <a:t>3/8/2014</a:t>
            </a:fld>
            <a:endParaRPr lang="en-US"/>
          </a:p>
        </p:txBody>
      </p:sp>
      <p:sp>
        <p:nvSpPr>
          <p:cNvPr id="1029" name="Footer Placeholder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latin typeface="+mn-lt"/>
              </a:defRPr>
            </a:lvl1pPr>
          </a:lstStyle>
          <a:p>
            <a:pPr>
              <a:defRPr/>
            </a:pPr>
            <a:endParaRPr lang="zh-CN" altLang="en-US"/>
          </a:p>
        </p:txBody>
      </p:sp>
      <p:sp>
        <p:nvSpPr>
          <p:cNvPr id="1030" name="Slide Number Placeholder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latin typeface="+mn-lt"/>
              </a:defRPr>
            </a:lvl1pPr>
          </a:lstStyle>
          <a:p>
            <a:pPr>
              <a:defRPr/>
            </a:pPr>
            <a:fld id="{9D6A63D1-50CB-4092-B94D-901FE71C124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MS PGothic" pitchFamily="34" charset="-128"/>
        </a:defRPr>
      </a:lvl2pPr>
      <a:lvl3pPr algn="ctr" rtl="0" eaLnBrk="0" fontAlgn="base" hangingPunct="0">
        <a:spcBef>
          <a:spcPct val="0"/>
        </a:spcBef>
        <a:spcAft>
          <a:spcPct val="0"/>
        </a:spcAft>
        <a:defRPr sz="4400">
          <a:solidFill>
            <a:schemeClr val="tx1"/>
          </a:solidFill>
          <a:latin typeface="Calibri" pitchFamily="34" charset="0"/>
          <a:ea typeface="MS PGothic" pitchFamily="34" charset="-128"/>
        </a:defRPr>
      </a:lvl3pPr>
      <a:lvl4pPr algn="ctr" rtl="0" eaLnBrk="0" fontAlgn="base" hangingPunct="0">
        <a:spcBef>
          <a:spcPct val="0"/>
        </a:spcBef>
        <a:spcAft>
          <a:spcPct val="0"/>
        </a:spcAft>
        <a:defRPr sz="4400">
          <a:solidFill>
            <a:schemeClr val="tx1"/>
          </a:solidFill>
          <a:latin typeface="Calibri" pitchFamily="34" charset="0"/>
          <a:ea typeface="MS PGothic" pitchFamily="34" charset="-128"/>
        </a:defRPr>
      </a:lvl4pPr>
      <a:lvl5pPr algn="ctr" rtl="0" eaLnBrk="0" fontAlgn="base" hangingPunct="0">
        <a:spcBef>
          <a:spcPct val="0"/>
        </a:spcBef>
        <a:spcAft>
          <a:spcPct val="0"/>
        </a:spcAft>
        <a:defRPr sz="4400">
          <a:solidFill>
            <a:schemeClr val="tx1"/>
          </a:solidFill>
          <a:latin typeface="Calibri" pitchFamily="34" charset="0"/>
          <a:ea typeface="MS PGothic" pitchFamily="34" charset="-128"/>
        </a:defRPr>
      </a:lvl5pPr>
      <a:lvl6pPr marL="457200" algn="ctr" rtl="0" eaLnBrk="0" fontAlgn="base" hangingPunct="0">
        <a:spcBef>
          <a:spcPct val="0"/>
        </a:spcBef>
        <a:spcAft>
          <a:spcPct val="0"/>
        </a:spcAft>
        <a:defRPr sz="4400">
          <a:solidFill>
            <a:schemeClr val="tx1"/>
          </a:solidFill>
          <a:latin typeface="Calibri" pitchFamily="34" charset="0"/>
          <a:ea typeface="MS PGothic" pitchFamily="34" charset="-128"/>
        </a:defRPr>
      </a:lvl6pPr>
      <a:lvl7pPr marL="914400" algn="ctr" rtl="0" eaLnBrk="0" fontAlgn="base" hangingPunct="0">
        <a:spcBef>
          <a:spcPct val="0"/>
        </a:spcBef>
        <a:spcAft>
          <a:spcPct val="0"/>
        </a:spcAft>
        <a:defRPr sz="4400">
          <a:solidFill>
            <a:schemeClr val="tx1"/>
          </a:solidFill>
          <a:latin typeface="Calibri" pitchFamily="34" charset="0"/>
          <a:ea typeface="MS PGothic" pitchFamily="34" charset="-128"/>
        </a:defRPr>
      </a:lvl7pPr>
      <a:lvl8pPr marL="1371600" algn="ctr" rtl="0" eaLnBrk="0" fontAlgn="base" hangingPunct="0">
        <a:spcBef>
          <a:spcPct val="0"/>
        </a:spcBef>
        <a:spcAft>
          <a:spcPct val="0"/>
        </a:spcAft>
        <a:defRPr sz="4400">
          <a:solidFill>
            <a:schemeClr val="tx1"/>
          </a:solidFill>
          <a:latin typeface="Calibri" pitchFamily="34" charset="0"/>
          <a:ea typeface="MS PGothic" pitchFamily="34" charset="-128"/>
        </a:defRPr>
      </a:lvl8pPr>
      <a:lvl9pPr marL="1828800" algn="ctr" rtl="0" eaLnBrk="0" fontAlgn="base" hangingPunct="0">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单击此处编辑母版文本样式</a:t>
            </a:r>
          </a:p>
          <a:p>
            <a:pPr lvl="1"/>
            <a:r>
              <a:rPr lang="en-US" smtClean="0"/>
              <a:t>第二级</a:t>
            </a:r>
          </a:p>
          <a:p>
            <a:pPr lvl="2"/>
            <a:r>
              <a:rPr lang="en-US" smtClean="0"/>
              <a:t>第三级</a:t>
            </a:r>
          </a:p>
          <a:p>
            <a:pPr lvl="3"/>
            <a:r>
              <a:rPr lang="en-US" smtClean="0"/>
              <a:t>第四级</a:t>
            </a:r>
          </a:p>
          <a:p>
            <a:pPr lvl="4"/>
            <a:r>
              <a:rPr lang="en-US" smtClean="0"/>
              <a:t>第五级</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400">
                <a:latin typeface="Arial" pitchFamily="34" charset="0"/>
              </a:defRPr>
            </a:lvl1pPr>
          </a:lstStyle>
          <a:p>
            <a:pPr>
              <a:defRPr/>
            </a:pPr>
            <a:fld id="{AE392BB6-1520-42CA-A17C-20DAFDE78DE3}" type="datetime1">
              <a:rPr lang="en-US" smtClean="0"/>
              <a:pPr>
                <a:defRPr/>
              </a:pPr>
              <a:t>3/8/2014</a:t>
            </a:fld>
            <a:endParaRPr lang="en-US"/>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defRPr sz="1400">
                <a:latin typeface="Arial" pitchFamily="34" charset="0"/>
              </a:defRPr>
            </a:lvl1pPr>
          </a:lstStyle>
          <a:p>
            <a:pPr>
              <a:defRPr/>
            </a:pPr>
            <a:endParaRPr lang="en-US"/>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400">
                <a:latin typeface="Arial" pitchFamily="34" charset="0"/>
              </a:defRPr>
            </a:lvl1pPr>
          </a:lstStyle>
          <a:p>
            <a:pPr>
              <a:defRPr/>
            </a:pPr>
            <a:fld id="{0D3B509E-9211-4D1C-B48C-3E505E4B0FA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pPr>
              <a:defRPr/>
            </a:pPr>
            <a:fld id="{2A27CA9F-0111-45A6-807C-EA2254AD0607}" type="datetime1">
              <a:rPr lang="en-US" smtClean="0"/>
              <a:pPr>
                <a:defRPr/>
              </a:pPr>
              <a:t>3/8/2014</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pPr>
              <a:defRPr/>
            </a:pPr>
            <a:endParaRPr lang="zh-CN" alt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pPr>
              <a:defRPr/>
            </a:pPr>
            <a:fld id="{9D6A63D1-50CB-4092-B94D-901FE71C1248}"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pPr>
              <a:defRPr/>
            </a:pPr>
            <a:fld id="{651191A0-C60B-4C9E-A8EE-04B46E4F177F}" type="datetime1">
              <a:rPr lang="en-US" smtClean="0"/>
              <a:pPr>
                <a:defRPr/>
              </a:pPr>
              <a:t>3/8/2014</a:t>
            </a:fld>
            <a:endParaRPr lang="en-US"/>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pPr>
              <a:defRPr/>
            </a:pPr>
            <a:endParaRPr lang="zh-CN" altLang="en-US"/>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pPr>
              <a:defRPr/>
            </a:pPr>
            <a:fld id="{9D6A63D1-50CB-4092-B94D-901FE71C1248}"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fld id="{C92EEE9A-9948-4D58-B2DB-2ED1FAD7C8AE}" type="datetime1">
              <a:rPr lang="en-US" smtClean="0"/>
              <a:pPr>
                <a:defRPr/>
              </a:pPr>
              <a:t>3/8/2014</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zh-CN" alt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9D6A63D1-50CB-4092-B94D-901FE71C1248}" type="slidenum">
              <a:rPr lang="en-US" smtClean="0"/>
              <a:pPr>
                <a:defRPr/>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sldNum="0" hdr="0" ftr="0" dt="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ktangel 26"/>
          <p:cNvSpPr>
            <a:spLocks noChangeArrowheads="1"/>
          </p:cNvSpPr>
          <p:nvPr/>
        </p:nvSpPr>
        <p:spPr bwMode="auto">
          <a:xfrm rot="10800000" flipV="1">
            <a:off x="0" y="0"/>
            <a:ext cx="9144000" cy="6858000"/>
          </a:xfrm>
          <a:prstGeom prst="rect">
            <a:avLst/>
          </a:prstGeom>
          <a:gradFill rotWithShape="1">
            <a:gsLst>
              <a:gs pos="0">
                <a:srgbClr val="F3F3F3"/>
              </a:gs>
              <a:gs pos="48000">
                <a:srgbClr val="F3F3F3"/>
              </a:gs>
              <a:gs pos="69000">
                <a:srgbClr val="F3F3F3"/>
              </a:gs>
              <a:gs pos="100000">
                <a:srgbClr val="BFBFBF"/>
              </a:gs>
            </a:gsLst>
            <a:lin ang="5400000" scaled="1"/>
          </a:gradFill>
          <a:ln>
            <a:noFill/>
          </a:ln>
          <a:effectLst>
            <a:outerShdw dist="23000" dir="5400000" algn="ctr" rotWithShape="0">
              <a:srgbClr val="808080">
                <a:alpha val="32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da-DK" altLang="en-US">
              <a:solidFill>
                <a:srgbClr val="FFFFFF"/>
              </a:solidFill>
              <a:latin typeface="Calibri" pitchFamily="34" charset="0"/>
            </a:endParaRPr>
          </a:p>
        </p:txBody>
      </p:sp>
      <p:grpSp>
        <p:nvGrpSpPr>
          <p:cNvPr id="3075" name="Group 3"/>
          <p:cNvGrpSpPr>
            <a:grpSpLocks/>
          </p:cNvGrpSpPr>
          <p:nvPr/>
        </p:nvGrpSpPr>
        <p:grpSpPr bwMode="auto">
          <a:xfrm>
            <a:off x="7269163" y="2133600"/>
            <a:ext cx="823912" cy="3657600"/>
            <a:chOff x="0" y="0"/>
            <a:chExt cx="823912" cy="3657600"/>
          </a:xfrm>
        </p:grpSpPr>
        <p:sp>
          <p:nvSpPr>
            <p:cNvPr id="3109" name="Freeform 7"/>
            <p:cNvSpPr>
              <a:spLocks noChangeArrowheads="1"/>
            </p:cNvSpPr>
            <p:nvPr/>
          </p:nvSpPr>
          <p:spPr bwMode="auto">
            <a:xfrm>
              <a:off x="0" y="152400"/>
              <a:ext cx="823912" cy="3505200"/>
            </a:xfrm>
            <a:custGeom>
              <a:avLst/>
              <a:gdLst>
                <a:gd name="T0" fmla="*/ 0 w 384"/>
                <a:gd name="T1" fmla="*/ 0 h 1244"/>
                <a:gd name="T2" fmla="*/ 0 w 384"/>
                <a:gd name="T3" fmla="*/ 2147483647 h 1244"/>
                <a:gd name="T4" fmla="*/ 0 w 384"/>
                <a:gd name="T5" fmla="*/ 2147483647 h 1244"/>
                <a:gd name="T6" fmla="*/ 2147483647 w 384"/>
                <a:gd name="T7" fmla="*/ 2147483647 h 1244"/>
                <a:gd name="T8" fmla="*/ 2147483647 w 384"/>
                <a:gd name="T9" fmla="*/ 2147483647 h 1244"/>
                <a:gd name="T10" fmla="*/ 2147483647 w 384"/>
                <a:gd name="T11" fmla="*/ 2147483647 h 1244"/>
                <a:gd name="T12" fmla="*/ 2147483647 w 384"/>
                <a:gd name="T13" fmla="*/ 2147483647 h 1244"/>
                <a:gd name="T14" fmla="*/ 2147483647 w 384"/>
                <a:gd name="T15" fmla="*/ 2147483647 h 1244"/>
                <a:gd name="T16" fmla="*/ 2147483647 w 384"/>
                <a:gd name="T17" fmla="*/ 2147483647 h 1244"/>
                <a:gd name="T18" fmla="*/ 2147483647 w 384"/>
                <a:gd name="T19" fmla="*/ 2147483647 h 1244"/>
                <a:gd name="T20" fmla="*/ 2147483647 w 384"/>
                <a:gd name="T21" fmla="*/ 2147483647 h 1244"/>
                <a:gd name="T22" fmla="*/ 2147483647 w 384"/>
                <a:gd name="T23" fmla="*/ 2147483647 h 1244"/>
                <a:gd name="T24" fmla="*/ 2147483647 w 384"/>
                <a:gd name="T25" fmla="*/ 2147483647 h 1244"/>
                <a:gd name="T26" fmla="*/ 2147483647 w 384"/>
                <a:gd name="T27" fmla="*/ 2147483647 h 1244"/>
                <a:gd name="T28" fmla="*/ 2147483647 w 384"/>
                <a:gd name="T29" fmla="*/ 2147483647 h 1244"/>
                <a:gd name="T30" fmla="*/ 2147483647 w 384"/>
                <a:gd name="T31" fmla="*/ 2147483647 h 1244"/>
                <a:gd name="T32" fmla="*/ 2147483647 w 384"/>
                <a:gd name="T33" fmla="*/ 2147483647 h 1244"/>
                <a:gd name="T34" fmla="*/ 2147483647 w 384"/>
                <a:gd name="T35" fmla="*/ 0 h 1244"/>
                <a:gd name="T36" fmla="*/ 2147483647 w 384"/>
                <a:gd name="T37" fmla="*/ 0 h 1244"/>
                <a:gd name="T38" fmla="*/ 0 w 384"/>
                <a:gd name="T39" fmla="*/ 0 h 1244"/>
                <a:gd name="T40" fmla="*/ 0 w 384"/>
                <a:gd name="T41" fmla="*/ 0 h 12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4"/>
                <a:gd name="T64" fmla="*/ 0 h 1244"/>
                <a:gd name="T65" fmla="*/ 384 w 384"/>
                <a:gd name="T66" fmla="*/ 1244 h 12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4" h="1244">
                  <a:moveTo>
                    <a:pt x="0" y="0"/>
                  </a:moveTo>
                  <a:lnTo>
                    <a:pt x="0" y="1188"/>
                  </a:lnTo>
                  <a:lnTo>
                    <a:pt x="8" y="1194"/>
                  </a:lnTo>
                  <a:lnTo>
                    <a:pt x="32" y="1206"/>
                  </a:lnTo>
                  <a:lnTo>
                    <a:pt x="70" y="1222"/>
                  </a:lnTo>
                  <a:lnTo>
                    <a:pt x="94" y="1228"/>
                  </a:lnTo>
                  <a:lnTo>
                    <a:pt x="120" y="1234"/>
                  </a:lnTo>
                  <a:lnTo>
                    <a:pt x="148" y="1240"/>
                  </a:lnTo>
                  <a:lnTo>
                    <a:pt x="178" y="1242"/>
                  </a:lnTo>
                  <a:lnTo>
                    <a:pt x="210" y="1244"/>
                  </a:lnTo>
                  <a:lnTo>
                    <a:pt x="242" y="1240"/>
                  </a:lnTo>
                  <a:lnTo>
                    <a:pt x="276" y="1234"/>
                  </a:lnTo>
                  <a:lnTo>
                    <a:pt x="312" y="1224"/>
                  </a:lnTo>
                  <a:lnTo>
                    <a:pt x="348" y="1208"/>
                  </a:lnTo>
                  <a:lnTo>
                    <a:pt x="366" y="1200"/>
                  </a:lnTo>
                  <a:lnTo>
                    <a:pt x="384" y="1188"/>
                  </a:lnTo>
                  <a:lnTo>
                    <a:pt x="384" y="0"/>
                  </a:lnTo>
                  <a:lnTo>
                    <a:pt x="0" y="0"/>
                  </a:lnTo>
                  <a:close/>
                </a:path>
              </a:pathLst>
            </a:custGeom>
            <a:gradFill rotWithShape="1">
              <a:gsLst>
                <a:gs pos="0">
                  <a:srgbClr val="217DF6"/>
                </a:gs>
                <a:gs pos="31000">
                  <a:srgbClr val="56CDFC"/>
                </a:gs>
                <a:gs pos="42000">
                  <a:srgbClr val="56CDFC"/>
                </a:gs>
                <a:gs pos="78000">
                  <a:srgbClr val="165EC3"/>
                </a:gs>
                <a:gs pos="100000">
                  <a:srgbClr val="165EC3"/>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en-US"/>
            </a:p>
          </p:txBody>
        </p:sp>
        <p:sp>
          <p:nvSpPr>
            <p:cNvPr id="3110" name="Freeform 14"/>
            <p:cNvSpPr>
              <a:spLocks noChangeArrowheads="1"/>
            </p:cNvSpPr>
            <p:nvPr/>
          </p:nvSpPr>
          <p:spPr bwMode="auto">
            <a:xfrm>
              <a:off x="0" y="0"/>
              <a:ext cx="823912" cy="274638"/>
            </a:xfrm>
            <a:custGeom>
              <a:avLst/>
              <a:gdLst>
                <a:gd name="T0" fmla="*/ 2147483647 w 384"/>
                <a:gd name="T1" fmla="*/ 2147483647 h 128"/>
                <a:gd name="T2" fmla="*/ 2147483647 w 384"/>
                <a:gd name="T3" fmla="*/ 2147483647 h 128"/>
                <a:gd name="T4" fmla="*/ 2147483647 w 384"/>
                <a:gd name="T5" fmla="*/ 2147483647 h 128"/>
                <a:gd name="T6" fmla="*/ 2147483647 w 384"/>
                <a:gd name="T7" fmla="*/ 2147483647 h 128"/>
                <a:gd name="T8" fmla="*/ 2147483647 w 384"/>
                <a:gd name="T9" fmla="*/ 2147483647 h 128"/>
                <a:gd name="T10" fmla="*/ 2147483647 w 384"/>
                <a:gd name="T11" fmla="*/ 2147483647 h 128"/>
                <a:gd name="T12" fmla="*/ 2147483647 w 384"/>
                <a:gd name="T13" fmla="*/ 2147483647 h 128"/>
                <a:gd name="T14" fmla="*/ 2147483647 w 384"/>
                <a:gd name="T15" fmla="*/ 2147483647 h 128"/>
                <a:gd name="T16" fmla="*/ 2147483647 w 384"/>
                <a:gd name="T17" fmla="*/ 2147483647 h 128"/>
                <a:gd name="T18" fmla="*/ 2147483647 w 384"/>
                <a:gd name="T19" fmla="*/ 2147483647 h 128"/>
                <a:gd name="T20" fmla="*/ 2147483647 w 384"/>
                <a:gd name="T21" fmla="*/ 2147483647 h 128"/>
                <a:gd name="T22" fmla="*/ 2147483647 w 384"/>
                <a:gd name="T23" fmla="*/ 2147483647 h 128"/>
                <a:gd name="T24" fmla="*/ 2147483647 w 384"/>
                <a:gd name="T25" fmla="*/ 2147483647 h 128"/>
                <a:gd name="T26" fmla="*/ 2147483647 w 384"/>
                <a:gd name="T27" fmla="*/ 2147483647 h 128"/>
                <a:gd name="T28" fmla="*/ 2147483647 w 384"/>
                <a:gd name="T29" fmla="*/ 2147483647 h 128"/>
                <a:gd name="T30" fmla="*/ 2147483647 w 384"/>
                <a:gd name="T31" fmla="*/ 2147483647 h 128"/>
                <a:gd name="T32" fmla="*/ 2147483647 w 384"/>
                <a:gd name="T33" fmla="*/ 2147483647 h 128"/>
                <a:gd name="T34" fmla="*/ 2147483647 w 384"/>
                <a:gd name="T35" fmla="*/ 2147483647 h 128"/>
                <a:gd name="T36" fmla="*/ 2147483647 w 384"/>
                <a:gd name="T37" fmla="*/ 2147483647 h 128"/>
                <a:gd name="T38" fmla="*/ 2147483647 w 384"/>
                <a:gd name="T39" fmla="*/ 2147483647 h 128"/>
                <a:gd name="T40" fmla="*/ 2147483647 w 384"/>
                <a:gd name="T41" fmla="*/ 2147483647 h 128"/>
                <a:gd name="T42" fmla="*/ 0 w 384"/>
                <a:gd name="T43" fmla="*/ 2147483647 h 128"/>
                <a:gd name="T44" fmla="*/ 0 w 384"/>
                <a:gd name="T45" fmla="*/ 2147483647 h 128"/>
                <a:gd name="T46" fmla="*/ 0 w 384"/>
                <a:gd name="T47" fmla="*/ 2147483647 h 128"/>
                <a:gd name="T48" fmla="*/ 0 w 384"/>
                <a:gd name="T49" fmla="*/ 2147483647 h 128"/>
                <a:gd name="T50" fmla="*/ 2147483647 w 384"/>
                <a:gd name="T51" fmla="*/ 2147483647 h 128"/>
                <a:gd name="T52" fmla="*/ 2147483647 w 384"/>
                <a:gd name="T53" fmla="*/ 2147483647 h 128"/>
                <a:gd name="T54" fmla="*/ 2147483647 w 384"/>
                <a:gd name="T55" fmla="*/ 2147483647 h 128"/>
                <a:gd name="T56" fmla="*/ 2147483647 w 384"/>
                <a:gd name="T57" fmla="*/ 2147483647 h 128"/>
                <a:gd name="T58" fmla="*/ 2147483647 w 384"/>
                <a:gd name="T59" fmla="*/ 2147483647 h 128"/>
                <a:gd name="T60" fmla="*/ 2147483647 w 384"/>
                <a:gd name="T61" fmla="*/ 2147483647 h 128"/>
                <a:gd name="T62" fmla="*/ 2147483647 w 384"/>
                <a:gd name="T63" fmla="*/ 2147483647 h 128"/>
                <a:gd name="T64" fmla="*/ 2147483647 w 384"/>
                <a:gd name="T65" fmla="*/ 2147483647 h 128"/>
                <a:gd name="T66" fmla="*/ 2147483647 w 384"/>
                <a:gd name="T67" fmla="*/ 0 h 128"/>
                <a:gd name="T68" fmla="*/ 2147483647 w 384"/>
                <a:gd name="T69" fmla="*/ 0 h 128"/>
                <a:gd name="T70" fmla="*/ 2147483647 w 384"/>
                <a:gd name="T71" fmla="*/ 2147483647 h 128"/>
                <a:gd name="T72" fmla="*/ 2147483647 w 384"/>
                <a:gd name="T73" fmla="*/ 2147483647 h 128"/>
                <a:gd name="T74" fmla="*/ 2147483647 w 384"/>
                <a:gd name="T75" fmla="*/ 2147483647 h 128"/>
                <a:gd name="T76" fmla="*/ 2147483647 w 384"/>
                <a:gd name="T77" fmla="*/ 2147483647 h 128"/>
                <a:gd name="T78" fmla="*/ 2147483647 w 384"/>
                <a:gd name="T79" fmla="*/ 2147483647 h 128"/>
                <a:gd name="T80" fmla="*/ 2147483647 w 384"/>
                <a:gd name="T81" fmla="*/ 2147483647 h 128"/>
                <a:gd name="T82" fmla="*/ 2147483647 w 384"/>
                <a:gd name="T83" fmla="*/ 2147483647 h 128"/>
                <a:gd name="T84" fmla="*/ 2147483647 w 384"/>
                <a:gd name="T85" fmla="*/ 2147483647 h 128"/>
                <a:gd name="T86" fmla="*/ 2147483647 w 384"/>
                <a:gd name="T87" fmla="*/ 2147483647 h 128"/>
                <a:gd name="T88" fmla="*/ 2147483647 w 384"/>
                <a:gd name="T89" fmla="*/ 2147483647 h 128"/>
                <a:gd name="T90" fmla="*/ 2147483647 w 384"/>
                <a:gd name="T91" fmla="*/ 2147483647 h 12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84"/>
                <a:gd name="T139" fmla="*/ 0 h 128"/>
                <a:gd name="T140" fmla="*/ 384 w 384"/>
                <a:gd name="T141" fmla="*/ 128 h 12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84" h="128">
                  <a:moveTo>
                    <a:pt x="384" y="64"/>
                  </a:moveTo>
                  <a:lnTo>
                    <a:pt x="384" y="64"/>
                  </a:lnTo>
                  <a:lnTo>
                    <a:pt x="382" y="70"/>
                  </a:lnTo>
                  <a:lnTo>
                    <a:pt x="380" y="76"/>
                  </a:lnTo>
                  <a:lnTo>
                    <a:pt x="374" y="82"/>
                  </a:lnTo>
                  <a:lnTo>
                    <a:pt x="368" y="88"/>
                  </a:lnTo>
                  <a:lnTo>
                    <a:pt x="350" y="100"/>
                  </a:lnTo>
                  <a:lnTo>
                    <a:pt x="326" y="110"/>
                  </a:lnTo>
                  <a:lnTo>
                    <a:pt x="298" y="116"/>
                  </a:lnTo>
                  <a:lnTo>
                    <a:pt x="266" y="122"/>
                  </a:lnTo>
                  <a:lnTo>
                    <a:pt x="230" y="126"/>
                  </a:lnTo>
                  <a:lnTo>
                    <a:pt x="192" y="128"/>
                  </a:lnTo>
                  <a:lnTo>
                    <a:pt x="152" y="126"/>
                  </a:lnTo>
                  <a:lnTo>
                    <a:pt x="116" y="122"/>
                  </a:lnTo>
                  <a:lnTo>
                    <a:pt x="84" y="116"/>
                  </a:lnTo>
                  <a:lnTo>
                    <a:pt x="56" y="110"/>
                  </a:lnTo>
                  <a:lnTo>
                    <a:pt x="32" y="100"/>
                  </a:lnTo>
                  <a:lnTo>
                    <a:pt x="14" y="88"/>
                  </a:lnTo>
                  <a:lnTo>
                    <a:pt x="8" y="82"/>
                  </a:lnTo>
                  <a:lnTo>
                    <a:pt x="4" y="76"/>
                  </a:lnTo>
                  <a:lnTo>
                    <a:pt x="0" y="70"/>
                  </a:lnTo>
                  <a:lnTo>
                    <a:pt x="0" y="64"/>
                  </a:lnTo>
                  <a:lnTo>
                    <a:pt x="0" y="58"/>
                  </a:lnTo>
                  <a:lnTo>
                    <a:pt x="4" y="52"/>
                  </a:lnTo>
                  <a:lnTo>
                    <a:pt x="8" y="44"/>
                  </a:lnTo>
                  <a:lnTo>
                    <a:pt x="14" y="40"/>
                  </a:lnTo>
                  <a:lnTo>
                    <a:pt x="32" y="28"/>
                  </a:lnTo>
                  <a:lnTo>
                    <a:pt x="56" y="18"/>
                  </a:lnTo>
                  <a:lnTo>
                    <a:pt x="84" y="10"/>
                  </a:lnTo>
                  <a:lnTo>
                    <a:pt x="116" y="4"/>
                  </a:lnTo>
                  <a:lnTo>
                    <a:pt x="152" y="2"/>
                  </a:lnTo>
                  <a:lnTo>
                    <a:pt x="192" y="0"/>
                  </a:lnTo>
                  <a:lnTo>
                    <a:pt x="230" y="2"/>
                  </a:lnTo>
                  <a:lnTo>
                    <a:pt x="266" y="4"/>
                  </a:lnTo>
                  <a:lnTo>
                    <a:pt x="298" y="10"/>
                  </a:lnTo>
                  <a:lnTo>
                    <a:pt x="326" y="18"/>
                  </a:lnTo>
                  <a:lnTo>
                    <a:pt x="350" y="28"/>
                  </a:lnTo>
                  <a:lnTo>
                    <a:pt x="368" y="40"/>
                  </a:lnTo>
                  <a:lnTo>
                    <a:pt x="374" y="44"/>
                  </a:lnTo>
                  <a:lnTo>
                    <a:pt x="380" y="52"/>
                  </a:lnTo>
                  <a:lnTo>
                    <a:pt x="382" y="58"/>
                  </a:lnTo>
                  <a:lnTo>
                    <a:pt x="384" y="64"/>
                  </a:lnTo>
                  <a:close/>
                </a:path>
              </a:pathLst>
            </a:custGeom>
            <a:gradFill rotWithShape="1">
              <a:gsLst>
                <a:gs pos="0">
                  <a:srgbClr val="217DF6"/>
                </a:gs>
                <a:gs pos="45000">
                  <a:srgbClr val="95EEFC"/>
                </a:gs>
                <a:gs pos="100000">
                  <a:srgbClr val="217DF6"/>
                </a:gs>
              </a:gsLst>
              <a:lin ang="2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solidFill>
                    <a:srgbClr val="FFFFFF"/>
                  </a:solidFill>
                  <a:latin typeface="Calibri" pitchFamily="34" charset="0"/>
                </a:rPr>
                <a:t>8</a:t>
              </a:r>
            </a:p>
          </p:txBody>
        </p:sp>
      </p:grpSp>
      <p:grpSp>
        <p:nvGrpSpPr>
          <p:cNvPr id="3076" name="Group 6"/>
          <p:cNvGrpSpPr>
            <a:grpSpLocks/>
          </p:cNvGrpSpPr>
          <p:nvPr/>
        </p:nvGrpSpPr>
        <p:grpSpPr bwMode="auto">
          <a:xfrm>
            <a:off x="6315075" y="2895600"/>
            <a:ext cx="817563" cy="2878138"/>
            <a:chOff x="0" y="0"/>
            <a:chExt cx="817563" cy="2878138"/>
          </a:xfrm>
        </p:grpSpPr>
        <p:sp>
          <p:nvSpPr>
            <p:cNvPr id="3107" name="Freeform 8"/>
            <p:cNvSpPr>
              <a:spLocks noChangeArrowheads="1"/>
            </p:cNvSpPr>
            <p:nvPr/>
          </p:nvSpPr>
          <p:spPr bwMode="auto">
            <a:xfrm>
              <a:off x="0" y="152400"/>
              <a:ext cx="817563" cy="2725738"/>
            </a:xfrm>
            <a:custGeom>
              <a:avLst/>
              <a:gdLst>
                <a:gd name="T0" fmla="*/ 0 w 382"/>
                <a:gd name="T1" fmla="*/ 0 h 1018"/>
                <a:gd name="T2" fmla="*/ 0 w 382"/>
                <a:gd name="T3" fmla="*/ 2147483647 h 1018"/>
                <a:gd name="T4" fmla="*/ 0 w 382"/>
                <a:gd name="T5" fmla="*/ 2147483647 h 1018"/>
                <a:gd name="T6" fmla="*/ 2147483647 w 382"/>
                <a:gd name="T7" fmla="*/ 2147483647 h 1018"/>
                <a:gd name="T8" fmla="*/ 2147483647 w 382"/>
                <a:gd name="T9" fmla="*/ 2147483647 h 1018"/>
                <a:gd name="T10" fmla="*/ 2147483647 w 382"/>
                <a:gd name="T11" fmla="*/ 2147483647 h 1018"/>
                <a:gd name="T12" fmla="*/ 2147483647 w 382"/>
                <a:gd name="T13" fmla="*/ 2147483647 h 1018"/>
                <a:gd name="T14" fmla="*/ 2147483647 w 382"/>
                <a:gd name="T15" fmla="*/ 2147483647 h 1018"/>
                <a:gd name="T16" fmla="*/ 2147483647 w 382"/>
                <a:gd name="T17" fmla="*/ 2147483647 h 1018"/>
                <a:gd name="T18" fmla="*/ 2147483647 w 382"/>
                <a:gd name="T19" fmla="*/ 2147483647 h 1018"/>
                <a:gd name="T20" fmla="*/ 2147483647 w 382"/>
                <a:gd name="T21" fmla="*/ 2147483647 h 1018"/>
                <a:gd name="T22" fmla="*/ 2147483647 w 382"/>
                <a:gd name="T23" fmla="*/ 2147483647 h 1018"/>
                <a:gd name="T24" fmla="*/ 2147483647 w 382"/>
                <a:gd name="T25" fmla="*/ 2147483647 h 1018"/>
                <a:gd name="T26" fmla="*/ 2147483647 w 382"/>
                <a:gd name="T27" fmla="*/ 2147483647 h 1018"/>
                <a:gd name="T28" fmla="*/ 2147483647 w 382"/>
                <a:gd name="T29" fmla="*/ 2147483647 h 1018"/>
                <a:gd name="T30" fmla="*/ 2147483647 w 382"/>
                <a:gd name="T31" fmla="*/ 2147483647 h 1018"/>
                <a:gd name="T32" fmla="*/ 2147483647 w 382"/>
                <a:gd name="T33" fmla="*/ 0 h 1018"/>
                <a:gd name="T34" fmla="*/ 2147483647 w 382"/>
                <a:gd name="T35" fmla="*/ 0 h 1018"/>
                <a:gd name="T36" fmla="*/ 0 w 382"/>
                <a:gd name="T37" fmla="*/ 0 h 1018"/>
                <a:gd name="T38" fmla="*/ 0 w 382"/>
                <a:gd name="T39" fmla="*/ 0 h 10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2"/>
                <a:gd name="T61" fmla="*/ 0 h 1018"/>
                <a:gd name="T62" fmla="*/ 382 w 382"/>
                <a:gd name="T63" fmla="*/ 1018 h 10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2" h="1018">
                  <a:moveTo>
                    <a:pt x="0" y="0"/>
                  </a:moveTo>
                  <a:lnTo>
                    <a:pt x="0" y="968"/>
                  </a:lnTo>
                  <a:lnTo>
                    <a:pt x="8" y="974"/>
                  </a:lnTo>
                  <a:lnTo>
                    <a:pt x="32" y="984"/>
                  </a:lnTo>
                  <a:lnTo>
                    <a:pt x="70" y="998"/>
                  </a:lnTo>
                  <a:lnTo>
                    <a:pt x="94" y="1004"/>
                  </a:lnTo>
                  <a:lnTo>
                    <a:pt x="120" y="1010"/>
                  </a:lnTo>
                  <a:lnTo>
                    <a:pt x="148" y="1014"/>
                  </a:lnTo>
                  <a:lnTo>
                    <a:pt x="178" y="1018"/>
                  </a:lnTo>
                  <a:lnTo>
                    <a:pt x="210" y="1018"/>
                  </a:lnTo>
                  <a:lnTo>
                    <a:pt x="242" y="1016"/>
                  </a:lnTo>
                  <a:lnTo>
                    <a:pt x="276" y="1010"/>
                  </a:lnTo>
                  <a:lnTo>
                    <a:pt x="312" y="1000"/>
                  </a:lnTo>
                  <a:lnTo>
                    <a:pt x="348" y="986"/>
                  </a:lnTo>
                  <a:lnTo>
                    <a:pt x="382" y="968"/>
                  </a:lnTo>
                  <a:lnTo>
                    <a:pt x="382" y="0"/>
                  </a:lnTo>
                  <a:lnTo>
                    <a:pt x="0" y="0"/>
                  </a:lnTo>
                  <a:close/>
                </a:path>
              </a:pathLst>
            </a:custGeom>
            <a:gradFill rotWithShape="1">
              <a:gsLst>
                <a:gs pos="0">
                  <a:srgbClr val="217DF6"/>
                </a:gs>
                <a:gs pos="31000">
                  <a:srgbClr val="56CDFC"/>
                </a:gs>
                <a:gs pos="42000">
                  <a:srgbClr val="56CDFC"/>
                </a:gs>
                <a:gs pos="78000">
                  <a:srgbClr val="165EC3"/>
                </a:gs>
                <a:gs pos="100000">
                  <a:srgbClr val="165EC3"/>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en-US"/>
            </a:p>
          </p:txBody>
        </p:sp>
        <p:sp>
          <p:nvSpPr>
            <p:cNvPr id="3108" name="Freeform 15"/>
            <p:cNvSpPr>
              <a:spLocks noChangeArrowheads="1"/>
            </p:cNvSpPr>
            <p:nvPr/>
          </p:nvSpPr>
          <p:spPr bwMode="auto">
            <a:xfrm>
              <a:off x="0" y="0"/>
              <a:ext cx="817563" cy="261938"/>
            </a:xfrm>
            <a:custGeom>
              <a:avLst/>
              <a:gdLst>
                <a:gd name="T0" fmla="*/ 2147483647 w 382"/>
                <a:gd name="T1" fmla="*/ 2147483647 h 122"/>
                <a:gd name="T2" fmla="*/ 2147483647 w 382"/>
                <a:gd name="T3" fmla="*/ 2147483647 h 122"/>
                <a:gd name="T4" fmla="*/ 2147483647 w 382"/>
                <a:gd name="T5" fmla="*/ 2147483647 h 122"/>
                <a:gd name="T6" fmla="*/ 2147483647 w 382"/>
                <a:gd name="T7" fmla="*/ 2147483647 h 122"/>
                <a:gd name="T8" fmla="*/ 2147483647 w 382"/>
                <a:gd name="T9" fmla="*/ 2147483647 h 122"/>
                <a:gd name="T10" fmla="*/ 2147483647 w 382"/>
                <a:gd name="T11" fmla="*/ 2147483647 h 122"/>
                <a:gd name="T12" fmla="*/ 2147483647 w 382"/>
                <a:gd name="T13" fmla="*/ 2147483647 h 122"/>
                <a:gd name="T14" fmla="*/ 2147483647 w 382"/>
                <a:gd name="T15" fmla="*/ 2147483647 h 122"/>
                <a:gd name="T16" fmla="*/ 2147483647 w 382"/>
                <a:gd name="T17" fmla="*/ 2147483647 h 122"/>
                <a:gd name="T18" fmla="*/ 2147483647 w 382"/>
                <a:gd name="T19" fmla="*/ 2147483647 h 122"/>
                <a:gd name="T20" fmla="*/ 2147483647 w 382"/>
                <a:gd name="T21" fmla="*/ 2147483647 h 122"/>
                <a:gd name="T22" fmla="*/ 2147483647 w 382"/>
                <a:gd name="T23" fmla="*/ 2147483647 h 122"/>
                <a:gd name="T24" fmla="*/ 2147483647 w 382"/>
                <a:gd name="T25" fmla="*/ 2147483647 h 122"/>
                <a:gd name="T26" fmla="*/ 2147483647 w 382"/>
                <a:gd name="T27" fmla="*/ 2147483647 h 122"/>
                <a:gd name="T28" fmla="*/ 2147483647 w 382"/>
                <a:gd name="T29" fmla="*/ 2147483647 h 122"/>
                <a:gd name="T30" fmla="*/ 2147483647 w 382"/>
                <a:gd name="T31" fmla="*/ 2147483647 h 122"/>
                <a:gd name="T32" fmla="*/ 2147483647 w 382"/>
                <a:gd name="T33" fmla="*/ 2147483647 h 122"/>
                <a:gd name="T34" fmla="*/ 2147483647 w 382"/>
                <a:gd name="T35" fmla="*/ 2147483647 h 122"/>
                <a:gd name="T36" fmla="*/ 2147483647 w 382"/>
                <a:gd name="T37" fmla="*/ 2147483647 h 122"/>
                <a:gd name="T38" fmla="*/ 2147483647 w 382"/>
                <a:gd name="T39" fmla="*/ 2147483647 h 122"/>
                <a:gd name="T40" fmla="*/ 2147483647 w 382"/>
                <a:gd name="T41" fmla="*/ 2147483647 h 122"/>
                <a:gd name="T42" fmla="*/ 0 w 382"/>
                <a:gd name="T43" fmla="*/ 2147483647 h 122"/>
                <a:gd name="T44" fmla="*/ 0 w 382"/>
                <a:gd name="T45" fmla="*/ 2147483647 h 122"/>
                <a:gd name="T46" fmla="*/ 0 w 382"/>
                <a:gd name="T47" fmla="*/ 2147483647 h 122"/>
                <a:gd name="T48" fmla="*/ 0 w 382"/>
                <a:gd name="T49" fmla="*/ 2147483647 h 122"/>
                <a:gd name="T50" fmla="*/ 2147483647 w 382"/>
                <a:gd name="T51" fmla="*/ 2147483647 h 122"/>
                <a:gd name="T52" fmla="*/ 2147483647 w 382"/>
                <a:gd name="T53" fmla="*/ 2147483647 h 122"/>
                <a:gd name="T54" fmla="*/ 2147483647 w 382"/>
                <a:gd name="T55" fmla="*/ 2147483647 h 122"/>
                <a:gd name="T56" fmla="*/ 2147483647 w 382"/>
                <a:gd name="T57" fmla="*/ 2147483647 h 122"/>
                <a:gd name="T58" fmla="*/ 2147483647 w 382"/>
                <a:gd name="T59" fmla="*/ 2147483647 h 122"/>
                <a:gd name="T60" fmla="*/ 2147483647 w 382"/>
                <a:gd name="T61" fmla="*/ 2147483647 h 122"/>
                <a:gd name="T62" fmla="*/ 2147483647 w 382"/>
                <a:gd name="T63" fmla="*/ 2147483647 h 122"/>
                <a:gd name="T64" fmla="*/ 2147483647 w 382"/>
                <a:gd name="T65" fmla="*/ 2147483647 h 122"/>
                <a:gd name="T66" fmla="*/ 2147483647 w 382"/>
                <a:gd name="T67" fmla="*/ 0 h 122"/>
                <a:gd name="T68" fmla="*/ 2147483647 w 382"/>
                <a:gd name="T69" fmla="*/ 0 h 122"/>
                <a:gd name="T70" fmla="*/ 2147483647 w 382"/>
                <a:gd name="T71" fmla="*/ 2147483647 h 122"/>
                <a:gd name="T72" fmla="*/ 2147483647 w 382"/>
                <a:gd name="T73" fmla="*/ 2147483647 h 122"/>
                <a:gd name="T74" fmla="*/ 2147483647 w 382"/>
                <a:gd name="T75" fmla="*/ 2147483647 h 122"/>
                <a:gd name="T76" fmla="*/ 2147483647 w 382"/>
                <a:gd name="T77" fmla="*/ 2147483647 h 122"/>
                <a:gd name="T78" fmla="*/ 2147483647 w 382"/>
                <a:gd name="T79" fmla="*/ 2147483647 h 122"/>
                <a:gd name="T80" fmla="*/ 2147483647 w 382"/>
                <a:gd name="T81" fmla="*/ 2147483647 h 122"/>
                <a:gd name="T82" fmla="*/ 2147483647 w 382"/>
                <a:gd name="T83" fmla="*/ 2147483647 h 122"/>
                <a:gd name="T84" fmla="*/ 2147483647 w 382"/>
                <a:gd name="T85" fmla="*/ 2147483647 h 122"/>
                <a:gd name="T86" fmla="*/ 2147483647 w 382"/>
                <a:gd name="T87" fmla="*/ 2147483647 h 122"/>
                <a:gd name="T88" fmla="*/ 2147483647 w 382"/>
                <a:gd name="T89" fmla="*/ 2147483647 h 122"/>
                <a:gd name="T90" fmla="*/ 2147483647 w 382"/>
                <a:gd name="T91" fmla="*/ 2147483647 h 12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82"/>
                <a:gd name="T139" fmla="*/ 0 h 122"/>
                <a:gd name="T140" fmla="*/ 382 w 382"/>
                <a:gd name="T141" fmla="*/ 122 h 12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82" h="122">
                  <a:moveTo>
                    <a:pt x="382" y="62"/>
                  </a:moveTo>
                  <a:lnTo>
                    <a:pt x="382" y="62"/>
                  </a:lnTo>
                  <a:lnTo>
                    <a:pt x="382" y="68"/>
                  </a:lnTo>
                  <a:lnTo>
                    <a:pt x="378" y="74"/>
                  </a:lnTo>
                  <a:lnTo>
                    <a:pt x="374" y="80"/>
                  </a:lnTo>
                  <a:lnTo>
                    <a:pt x="368" y="86"/>
                  </a:lnTo>
                  <a:lnTo>
                    <a:pt x="350" y="96"/>
                  </a:lnTo>
                  <a:lnTo>
                    <a:pt x="326" y="104"/>
                  </a:lnTo>
                  <a:lnTo>
                    <a:pt x="298" y="112"/>
                  </a:lnTo>
                  <a:lnTo>
                    <a:pt x="266" y="118"/>
                  </a:lnTo>
                  <a:lnTo>
                    <a:pt x="230" y="122"/>
                  </a:lnTo>
                  <a:lnTo>
                    <a:pt x="192" y="122"/>
                  </a:lnTo>
                  <a:lnTo>
                    <a:pt x="152" y="122"/>
                  </a:lnTo>
                  <a:lnTo>
                    <a:pt x="116" y="118"/>
                  </a:lnTo>
                  <a:lnTo>
                    <a:pt x="84" y="112"/>
                  </a:lnTo>
                  <a:lnTo>
                    <a:pt x="56" y="104"/>
                  </a:lnTo>
                  <a:lnTo>
                    <a:pt x="32" y="96"/>
                  </a:lnTo>
                  <a:lnTo>
                    <a:pt x="14" y="86"/>
                  </a:lnTo>
                  <a:lnTo>
                    <a:pt x="8" y="80"/>
                  </a:lnTo>
                  <a:lnTo>
                    <a:pt x="4" y="74"/>
                  </a:lnTo>
                  <a:lnTo>
                    <a:pt x="0" y="68"/>
                  </a:lnTo>
                  <a:lnTo>
                    <a:pt x="0" y="62"/>
                  </a:lnTo>
                  <a:lnTo>
                    <a:pt x="0" y="56"/>
                  </a:lnTo>
                  <a:lnTo>
                    <a:pt x="4" y="50"/>
                  </a:lnTo>
                  <a:lnTo>
                    <a:pt x="8" y="44"/>
                  </a:lnTo>
                  <a:lnTo>
                    <a:pt x="14" y="38"/>
                  </a:lnTo>
                  <a:lnTo>
                    <a:pt x="32" y="28"/>
                  </a:lnTo>
                  <a:lnTo>
                    <a:pt x="56" y="18"/>
                  </a:lnTo>
                  <a:lnTo>
                    <a:pt x="84" y="12"/>
                  </a:lnTo>
                  <a:lnTo>
                    <a:pt x="116" y="6"/>
                  </a:lnTo>
                  <a:lnTo>
                    <a:pt x="152" y="2"/>
                  </a:lnTo>
                  <a:lnTo>
                    <a:pt x="192" y="0"/>
                  </a:lnTo>
                  <a:lnTo>
                    <a:pt x="230" y="2"/>
                  </a:lnTo>
                  <a:lnTo>
                    <a:pt x="266" y="6"/>
                  </a:lnTo>
                  <a:lnTo>
                    <a:pt x="298" y="12"/>
                  </a:lnTo>
                  <a:lnTo>
                    <a:pt x="326" y="18"/>
                  </a:lnTo>
                  <a:lnTo>
                    <a:pt x="350" y="28"/>
                  </a:lnTo>
                  <a:lnTo>
                    <a:pt x="368" y="38"/>
                  </a:lnTo>
                  <a:lnTo>
                    <a:pt x="374" y="44"/>
                  </a:lnTo>
                  <a:lnTo>
                    <a:pt x="378" y="50"/>
                  </a:lnTo>
                  <a:lnTo>
                    <a:pt x="382" y="56"/>
                  </a:lnTo>
                  <a:lnTo>
                    <a:pt x="382" y="62"/>
                  </a:lnTo>
                  <a:close/>
                </a:path>
              </a:pathLst>
            </a:custGeom>
            <a:gradFill rotWithShape="1">
              <a:gsLst>
                <a:gs pos="0">
                  <a:srgbClr val="217DF6"/>
                </a:gs>
                <a:gs pos="45000">
                  <a:srgbClr val="95EEFC"/>
                </a:gs>
                <a:gs pos="100000">
                  <a:srgbClr val="217DF6"/>
                </a:gs>
              </a:gsLst>
              <a:lin ang="2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solidFill>
                    <a:srgbClr val="FFFFFF"/>
                  </a:solidFill>
                  <a:latin typeface="Calibri" pitchFamily="34" charset="0"/>
                </a:rPr>
                <a:t>7</a:t>
              </a:r>
            </a:p>
          </p:txBody>
        </p:sp>
      </p:grpSp>
      <p:grpSp>
        <p:nvGrpSpPr>
          <p:cNvPr id="3077" name="Group 9"/>
          <p:cNvGrpSpPr>
            <a:grpSpLocks/>
          </p:cNvGrpSpPr>
          <p:nvPr/>
        </p:nvGrpSpPr>
        <p:grpSpPr bwMode="auto">
          <a:xfrm>
            <a:off x="5389563" y="3505200"/>
            <a:ext cx="822325" cy="2286000"/>
            <a:chOff x="0" y="0"/>
            <a:chExt cx="822325" cy="2286000"/>
          </a:xfrm>
        </p:grpSpPr>
        <p:sp>
          <p:nvSpPr>
            <p:cNvPr id="3105" name="Freeform 9"/>
            <p:cNvSpPr>
              <a:spLocks noChangeArrowheads="1"/>
            </p:cNvSpPr>
            <p:nvPr/>
          </p:nvSpPr>
          <p:spPr bwMode="auto">
            <a:xfrm>
              <a:off x="0" y="152400"/>
              <a:ext cx="822325" cy="2133600"/>
            </a:xfrm>
            <a:custGeom>
              <a:avLst/>
              <a:gdLst>
                <a:gd name="T0" fmla="*/ 0 w 384"/>
                <a:gd name="T1" fmla="*/ 0 h 852"/>
                <a:gd name="T2" fmla="*/ 0 w 384"/>
                <a:gd name="T3" fmla="*/ 2147483647 h 852"/>
                <a:gd name="T4" fmla="*/ 0 w 384"/>
                <a:gd name="T5" fmla="*/ 2147483647 h 852"/>
                <a:gd name="T6" fmla="*/ 2147483647 w 384"/>
                <a:gd name="T7" fmla="*/ 2147483647 h 852"/>
                <a:gd name="T8" fmla="*/ 2147483647 w 384"/>
                <a:gd name="T9" fmla="*/ 2147483647 h 852"/>
                <a:gd name="T10" fmla="*/ 2147483647 w 384"/>
                <a:gd name="T11" fmla="*/ 2147483647 h 852"/>
                <a:gd name="T12" fmla="*/ 2147483647 w 384"/>
                <a:gd name="T13" fmla="*/ 2147483647 h 852"/>
                <a:gd name="T14" fmla="*/ 2147483647 w 384"/>
                <a:gd name="T15" fmla="*/ 2147483647 h 852"/>
                <a:gd name="T16" fmla="*/ 2147483647 w 384"/>
                <a:gd name="T17" fmla="*/ 2147483647 h 852"/>
                <a:gd name="T18" fmla="*/ 2147483647 w 384"/>
                <a:gd name="T19" fmla="*/ 2147483647 h 852"/>
                <a:gd name="T20" fmla="*/ 2147483647 w 384"/>
                <a:gd name="T21" fmla="*/ 2147483647 h 852"/>
                <a:gd name="T22" fmla="*/ 2147483647 w 384"/>
                <a:gd name="T23" fmla="*/ 2147483647 h 852"/>
                <a:gd name="T24" fmla="*/ 2147483647 w 384"/>
                <a:gd name="T25" fmla="*/ 2147483647 h 852"/>
                <a:gd name="T26" fmla="*/ 2147483647 w 384"/>
                <a:gd name="T27" fmla="*/ 2147483647 h 852"/>
                <a:gd name="T28" fmla="*/ 2147483647 w 384"/>
                <a:gd name="T29" fmla="*/ 2147483647 h 852"/>
                <a:gd name="T30" fmla="*/ 2147483647 w 384"/>
                <a:gd name="T31" fmla="*/ 2147483647 h 852"/>
                <a:gd name="T32" fmla="*/ 2147483647 w 384"/>
                <a:gd name="T33" fmla="*/ 2147483647 h 852"/>
                <a:gd name="T34" fmla="*/ 2147483647 w 384"/>
                <a:gd name="T35" fmla="*/ 2147483647 h 852"/>
                <a:gd name="T36" fmla="*/ 2147483647 w 384"/>
                <a:gd name="T37" fmla="*/ 2147483647 h 852"/>
                <a:gd name="T38" fmla="*/ 2147483647 w 384"/>
                <a:gd name="T39" fmla="*/ 2147483647 h 852"/>
                <a:gd name="T40" fmla="*/ 2147483647 w 384"/>
                <a:gd name="T41" fmla="*/ 0 h 852"/>
                <a:gd name="T42" fmla="*/ 2147483647 w 384"/>
                <a:gd name="T43" fmla="*/ 0 h 852"/>
                <a:gd name="T44" fmla="*/ 0 w 384"/>
                <a:gd name="T45" fmla="*/ 0 h 852"/>
                <a:gd name="T46" fmla="*/ 0 w 384"/>
                <a:gd name="T47" fmla="*/ 0 h 8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84"/>
                <a:gd name="T73" fmla="*/ 0 h 852"/>
                <a:gd name="T74" fmla="*/ 384 w 384"/>
                <a:gd name="T75" fmla="*/ 852 h 8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84" h="852">
                  <a:moveTo>
                    <a:pt x="0" y="0"/>
                  </a:moveTo>
                  <a:lnTo>
                    <a:pt x="0" y="786"/>
                  </a:lnTo>
                  <a:lnTo>
                    <a:pt x="8" y="792"/>
                  </a:lnTo>
                  <a:lnTo>
                    <a:pt x="32" y="808"/>
                  </a:lnTo>
                  <a:lnTo>
                    <a:pt x="50" y="816"/>
                  </a:lnTo>
                  <a:lnTo>
                    <a:pt x="70" y="826"/>
                  </a:lnTo>
                  <a:lnTo>
                    <a:pt x="94" y="834"/>
                  </a:lnTo>
                  <a:lnTo>
                    <a:pt x="120" y="842"/>
                  </a:lnTo>
                  <a:lnTo>
                    <a:pt x="148" y="848"/>
                  </a:lnTo>
                  <a:lnTo>
                    <a:pt x="178" y="852"/>
                  </a:lnTo>
                  <a:lnTo>
                    <a:pt x="210" y="852"/>
                  </a:lnTo>
                  <a:lnTo>
                    <a:pt x="242" y="850"/>
                  </a:lnTo>
                  <a:lnTo>
                    <a:pt x="276" y="842"/>
                  </a:lnTo>
                  <a:lnTo>
                    <a:pt x="294" y="836"/>
                  </a:lnTo>
                  <a:lnTo>
                    <a:pt x="312" y="830"/>
                  </a:lnTo>
                  <a:lnTo>
                    <a:pt x="330" y="820"/>
                  </a:lnTo>
                  <a:lnTo>
                    <a:pt x="348" y="812"/>
                  </a:lnTo>
                  <a:lnTo>
                    <a:pt x="366" y="800"/>
                  </a:lnTo>
                  <a:lnTo>
                    <a:pt x="384" y="786"/>
                  </a:lnTo>
                  <a:lnTo>
                    <a:pt x="384" y="0"/>
                  </a:lnTo>
                  <a:lnTo>
                    <a:pt x="0" y="0"/>
                  </a:lnTo>
                  <a:close/>
                </a:path>
              </a:pathLst>
            </a:custGeom>
            <a:gradFill rotWithShape="1">
              <a:gsLst>
                <a:gs pos="0">
                  <a:srgbClr val="217DF6"/>
                </a:gs>
                <a:gs pos="31000">
                  <a:srgbClr val="56CDFC"/>
                </a:gs>
                <a:gs pos="42000">
                  <a:srgbClr val="56CDFC"/>
                </a:gs>
                <a:gs pos="78000">
                  <a:srgbClr val="165EC3"/>
                </a:gs>
                <a:gs pos="100000">
                  <a:srgbClr val="165EC3"/>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en-US"/>
            </a:p>
          </p:txBody>
        </p:sp>
        <p:sp>
          <p:nvSpPr>
            <p:cNvPr id="3106" name="Freeform 16"/>
            <p:cNvSpPr>
              <a:spLocks noChangeArrowheads="1"/>
            </p:cNvSpPr>
            <p:nvPr/>
          </p:nvSpPr>
          <p:spPr bwMode="auto">
            <a:xfrm>
              <a:off x="0" y="0"/>
              <a:ext cx="822325" cy="252413"/>
            </a:xfrm>
            <a:custGeom>
              <a:avLst/>
              <a:gdLst>
                <a:gd name="T0" fmla="*/ 2147483647 w 384"/>
                <a:gd name="T1" fmla="*/ 2147483647 h 118"/>
                <a:gd name="T2" fmla="*/ 2147483647 w 384"/>
                <a:gd name="T3" fmla="*/ 2147483647 h 118"/>
                <a:gd name="T4" fmla="*/ 2147483647 w 384"/>
                <a:gd name="T5" fmla="*/ 2147483647 h 118"/>
                <a:gd name="T6" fmla="*/ 2147483647 w 384"/>
                <a:gd name="T7" fmla="*/ 2147483647 h 118"/>
                <a:gd name="T8" fmla="*/ 2147483647 w 384"/>
                <a:gd name="T9" fmla="*/ 2147483647 h 118"/>
                <a:gd name="T10" fmla="*/ 2147483647 w 384"/>
                <a:gd name="T11" fmla="*/ 2147483647 h 118"/>
                <a:gd name="T12" fmla="*/ 2147483647 w 384"/>
                <a:gd name="T13" fmla="*/ 2147483647 h 118"/>
                <a:gd name="T14" fmla="*/ 2147483647 w 384"/>
                <a:gd name="T15" fmla="*/ 2147483647 h 118"/>
                <a:gd name="T16" fmla="*/ 2147483647 w 384"/>
                <a:gd name="T17" fmla="*/ 2147483647 h 118"/>
                <a:gd name="T18" fmla="*/ 2147483647 w 384"/>
                <a:gd name="T19" fmla="*/ 2147483647 h 118"/>
                <a:gd name="T20" fmla="*/ 2147483647 w 384"/>
                <a:gd name="T21" fmla="*/ 2147483647 h 118"/>
                <a:gd name="T22" fmla="*/ 2147483647 w 384"/>
                <a:gd name="T23" fmla="*/ 2147483647 h 118"/>
                <a:gd name="T24" fmla="*/ 2147483647 w 384"/>
                <a:gd name="T25" fmla="*/ 2147483647 h 118"/>
                <a:gd name="T26" fmla="*/ 2147483647 w 384"/>
                <a:gd name="T27" fmla="*/ 2147483647 h 118"/>
                <a:gd name="T28" fmla="*/ 2147483647 w 384"/>
                <a:gd name="T29" fmla="*/ 2147483647 h 118"/>
                <a:gd name="T30" fmla="*/ 2147483647 w 384"/>
                <a:gd name="T31" fmla="*/ 2147483647 h 118"/>
                <a:gd name="T32" fmla="*/ 2147483647 w 384"/>
                <a:gd name="T33" fmla="*/ 2147483647 h 118"/>
                <a:gd name="T34" fmla="*/ 2147483647 w 384"/>
                <a:gd name="T35" fmla="*/ 2147483647 h 118"/>
                <a:gd name="T36" fmla="*/ 2147483647 w 384"/>
                <a:gd name="T37" fmla="*/ 2147483647 h 118"/>
                <a:gd name="T38" fmla="*/ 2147483647 w 384"/>
                <a:gd name="T39" fmla="*/ 2147483647 h 118"/>
                <a:gd name="T40" fmla="*/ 2147483647 w 384"/>
                <a:gd name="T41" fmla="*/ 2147483647 h 118"/>
                <a:gd name="T42" fmla="*/ 0 w 384"/>
                <a:gd name="T43" fmla="*/ 2147483647 h 118"/>
                <a:gd name="T44" fmla="*/ 0 w 384"/>
                <a:gd name="T45" fmla="*/ 2147483647 h 118"/>
                <a:gd name="T46" fmla="*/ 0 w 384"/>
                <a:gd name="T47" fmla="*/ 2147483647 h 118"/>
                <a:gd name="T48" fmla="*/ 0 w 384"/>
                <a:gd name="T49" fmla="*/ 2147483647 h 118"/>
                <a:gd name="T50" fmla="*/ 2147483647 w 384"/>
                <a:gd name="T51" fmla="*/ 2147483647 h 118"/>
                <a:gd name="T52" fmla="*/ 2147483647 w 384"/>
                <a:gd name="T53" fmla="*/ 2147483647 h 118"/>
                <a:gd name="T54" fmla="*/ 2147483647 w 384"/>
                <a:gd name="T55" fmla="*/ 2147483647 h 118"/>
                <a:gd name="T56" fmla="*/ 2147483647 w 384"/>
                <a:gd name="T57" fmla="*/ 2147483647 h 118"/>
                <a:gd name="T58" fmla="*/ 2147483647 w 384"/>
                <a:gd name="T59" fmla="*/ 2147483647 h 118"/>
                <a:gd name="T60" fmla="*/ 2147483647 w 384"/>
                <a:gd name="T61" fmla="*/ 2147483647 h 118"/>
                <a:gd name="T62" fmla="*/ 2147483647 w 384"/>
                <a:gd name="T63" fmla="*/ 2147483647 h 118"/>
                <a:gd name="T64" fmla="*/ 2147483647 w 384"/>
                <a:gd name="T65" fmla="*/ 0 h 118"/>
                <a:gd name="T66" fmla="*/ 2147483647 w 384"/>
                <a:gd name="T67" fmla="*/ 0 h 118"/>
                <a:gd name="T68" fmla="*/ 2147483647 w 384"/>
                <a:gd name="T69" fmla="*/ 0 h 118"/>
                <a:gd name="T70" fmla="*/ 2147483647 w 384"/>
                <a:gd name="T71" fmla="*/ 0 h 118"/>
                <a:gd name="T72" fmla="*/ 2147483647 w 384"/>
                <a:gd name="T73" fmla="*/ 2147483647 h 118"/>
                <a:gd name="T74" fmla="*/ 2147483647 w 384"/>
                <a:gd name="T75" fmla="*/ 2147483647 h 118"/>
                <a:gd name="T76" fmla="*/ 2147483647 w 384"/>
                <a:gd name="T77" fmla="*/ 2147483647 h 118"/>
                <a:gd name="T78" fmla="*/ 2147483647 w 384"/>
                <a:gd name="T79" fmla="*/ 2147483647 h 118"/>
                <a:gd name="T80" fmla="*/ 2147483647 w 384"/>
                <a:gd name="T81" fmla="*/ 2147483647 h 118"/>
                <a:gd name="T82" fmla="*/ 2147483647 w 384"/>
                <a:gd name="T83" fmla="*/ 2147483647 h 118"/>
                <a:gd name="T84" fmla="*/ 2147483647 w 384"/>
                <a:gd name="T85" fmla="*/ 2147483647 h 118"/>
                <a:gd name="T86" fmla="*/ 2147483647 w 384"/>
                <a:gd name="T87" fmla="*/ 2147483647 h 118"/>
                <a:gd name="T88" fmla="*/ 2147483647 w 384"/>
                <a:gd name="T89" fmla="*/ 2147483647 h 118"/>
                <a:gd name="T90" fmla="*/ 2147483647 w 384"/>
                <a:gd name="T91" fmla="*/ 2147483647 h 11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84"/>
                <a:gd name="T139" fmla="*/ 0 h 118"/>
                <a:gd name="T140" fmla="*/ 384 w 384"/>
                <a:gd name="T141" fmla="*/ 118 h 11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84" h="118">
                  <a:moveTo>
                    <a:pt x="384" y="60"/>
                  </a:moveTo>
                  <a:lnTo>
                    <a:pt x="384" y="60"/>
                  </a:lnTo>
                  <a:lnTo>
                    <a:pt x="382" y="66"/>
                  </a:lnTo>
                  <a:lnTo>
                    <a:pt x="380" y="72"/>
                  </a:lnTo>
                  <a:lnTo>
                    <a:pt x="374" y="76"/>
                  </a:lnTo>
                  <a:lnTo>
                    <a:pt x="368" y="82"/>
                  </a:lnTo>
                  <a:lnTo>
                    <a:pt x="350" y="92"/>
                  </a:lnTo>
                  <a:lnTo>
                    <a:pt x="326" y="102"/>
                  </a:lnTo>
                  <a:lnTo>
                    <a:pt x="298" y="108"/>
                  </a:lnTo>
                  <a:lnTo>
                    <a:pt x="266" y="114"/>
                  </a:lnTo>
                  <a:lnTo>
                    <a:pt x="230" y="118"/>
                  </a:lnTo>
                  <a:lnTo>
                    <a:pt x="192" y="118"/>
                  </a:lnTo>
                  <a:lnTo>
                    <a:pt x="152" y="118"/>
                  </a:lnTo>
                  <a:lnTo>
                    <a:pt x="116" y="114"/>
                  </a:lnTo>
                  <a:lnTo>
                    <a:pt x="84" y="108"/>
                  </a:lnTo>
                  <a:lnTo>
                    <a:pt x="56" y="102"/>
                  </a:lnTo>
                  <a:lnTo>
                    <a:pt x="32" y="92"/>
                  </a:lnTo>
                  <a:lnTo>
                    <a:pt x="14" y="82"/>
                  </a:lnTo>
                  <a:lnTo>
                    <a:pt x="8" y="76"/>
                  </a:lnTo>
                  <a:lnTo>
                    <a:pt x="4" y="72"/>
                  </a:lnTo>
                  <a:lnTo>
                    <a:pt x="0" y="66"/>
                  </a:lnTo>
                  <a:lnTo>
                    <a:pt x="0" y="60"/>
                  </a:lnTo>
                  <a:lnTo>
                    <a:pt x="0" y="54"/>
                  </a:lnTo>
                  <a:lnTo>
                    <a:pt x="4" y="48"/>
                  </a:lnTo>
                  <a:lnTo>
                    <a:pt x="8" y="42"/>
                  </a:lnTo>
                  <a:lnTo>
                    <a:pt x="14" y="36"/>
                  </a:lnTo>
                  <a:lnTo>
                    <a:pt x="32" y="26"/>
                  </a:lnTo>
                  <a:lnTo>
                    <a:pt x="56" y="16"/>
                  </a:lnTo>
                  <a:lnTo>
                    <a:pt x="84" y="10"/>
                  </a:lnTo>
                  <a:lnTo>
                    <a:pt x="116" y="4"/>
                  </a:lnTo>
                  <a:lnTo>
                    <a:pt x="152" y="0"/>
                  </a:lnTo>
                  <a:lnTo>
                    <a:pt x="192" y="0"/>
                  </a:lnTo>
                  <a:lnTo>
                    <a:pt x="230" y="0"/>
                  </a:lnTo>
                  <a:lnTo>
                    <a:pt x="266" y="4"/>
                  </a:lnTo>
                  <a:lnTo>
                    <a:pt x="298" y="10"/>
                  </a:lnTo>
                  <a:lnTo>
                    <a:pt x="326" y="16"/>
                  </a:lnTo>
                  <a:lnTo>
                    <a:pt x="350" y="26"/>
                  </a:lnTo>
                  <a:lnTo>
                    <a:pt x="368" y="36"/>
                  </a:lnTo>
                  <a:lnTo>
                    <a:pt x="374" y="42"/>
                  </a:lnTo>
                  <a:lnTo>
                    <a:pt x="380" y="48"/>
                  </a:lnTo>
                  <a:lnTo>
                    <a:pt x="382" y="54"/>
                  </a:lnTo>
                  <a:lnTo>
                    <a:pt x="384" y="60"/>
                  </a:lnTo>
                  <a:close/>
                </a:path>
              </a:pathLst>
            </a:custGeom>
            <a:gradFill rotWithShape="1">
              <a:gsLst>
                <a:gs pos="0">
                  <a:srgbClr val="217DF6"/>
                </a:gs>
                <a:gs pos="45000">
                  <a:srgbClr val="95EEFC"/>
                </a:gs>
                <a:gs pos="100000">
                  <a:srgbClr val="217DF6"/>
                </a:gs>
              </a:gsLst>
              <a:lin ang="2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solidFill>
                    <a:srgbClr val="FFFFFF"/>
                  </a:solidFill>
                  <a:latin typeface="Calibri" pitchFamily="34" charset="0"/>
                </a:rPr>
                <a:t>6</a:t>
              </a:r>
            </a:p>
          </p:txBody>
        </p:sp>
      </p:grpSp>
      <p:grpSp>
        <p:nvGrpSpPr>
          <p:cNvPr id="3078" name="Group 12"/>
          <p:cNvGrpSpPr>
            <a:grpSpLocks/>
          </p:cNvGrpSpPr>
          <p:nvPr/>
        </p:nvGrpSpPr>
        <p:grpSpPr bwMode="auto">
          <a:xfrm>
            <a:off x="4464050" y="3949700"/>
            <a:ext cx="822325" cy="1841500"/>
            <a:chOff x="0" y="0"/>
            <a:chExt cx="822325" cy="1841500"/>
          </a:xfrm>
        </p:grpSpPr>
        <p:sp>
          <p:nvSpPr>
            <p:cNvPr id="3103" name="Freeform 10"/>
            <p:cNvSpPr>
              <a:spLocks noChangeArrowheads="1"/>
            </p:cNvSpPr>
            <p:nvPr/>
          </p:nvSpPr>
          <p:spPr bwMode="auto">
            <a:xfrm>
              <a:off x="0" y="149225"/>
              <a:ext cx="822325" cy="1692275"/>
            </a:xfrm>
            <a:custGeom>
              <a:avLst/>
              <a:gdLst>
                <a:gd name="T0" fmla="*/ 0 w 384"/>
                <a:gd name="T1" fmla="*/ 0 h 790"/>
                <a:gd name="T2" fmla="*/ 0 w 384"/>
                <a:gd name="T3" fmla="*/ 2147483647 h 790"/>
                <a:gd name="T4" fmla="*/ 0 w 384"/>
                <a:gd name="T5" fmla="*/ 2147483647 h 790"/>
                <a:gd name="T6" fmla="*/ 2147483647 w 384"/>
                <a:gd name="T7" fmla="*/ 2147483647 h 790"/>
                <a:gd name="T8" fmla="*/ 2147483647 w 384"/>
                <a:gd name="T9" fmla="*/ 2147483647 h 790"/>
                <a:gd name="T10" fmla="*/ 2147483647 w 384"/>
                <a:gd name="T11" fmla="*/ 2147483647 h 790"/>
                <a:gd name="T12" fmla="*/ 2147483647 w 384"/>
                <a:gd name="T13" fmla="*/ 2147483647 h 790"/>
                <a:gd name="T14" fmla="*/ 2147483647 w 384"/>
                <a:gd name="T15" fmla="*/ 2147483647 h 790"/>
                <a:gd name="T16" fmla="*/ 2147483647 w 384"/>
                <a:gd name="T17" fmla="*/ 2147483647 h 790"/>
                <a:gd name="T18" fmla="*/ 2147483647 w 384"/>
                <a:gd name="T19" fmla="*/ 2147483647 h 790"/>
                <a:gd name="T20" fmla="*/ 2147483647 w 384"/>
                <a:gd name="T21" fmla="*/ 2147483647 h 790"/>
                <a:gd name="T22" fmla="*/ 2147483647 w 384"/>
                <a:gd name="T23" fmla="*/ 2147483647 h 790"/>
                <a:gd name="T24" fmla="*/ 2147483647 w 384"/>
                <a:gd name="T25" fmla="*/ 2147483647 h 790"/>
                <a:gd name="T26" fmla="*/ 2147483647 w 384"/>
                <a:gd name="T27" fmla="*/ 2147483647 h 790"/>
                <a:gd name="T28" fmla="*/ 2147483647 w 384"/>
                <a:gd name="T29" fmla="*/ 2147483647 h 790"/>
                <a:gd name="T30" fmla="*/ 2147483647 w 384"/>
                <a:gd name="T31" fmla="*/ 2147483647 h 790"/>
                <a:gd name="T32" fmla="*/ 2147483647 w 384"/>
                <a:gd name="T33" fmla="*/ 2147483647 h 790"/>
                <a:gd name="T34" fmla="*/ 2147483647 w 384"/>
                <a:gd name="T35" fmla="*/ 2147483647 h 790"/>
                <a:gd name="T36" fmla="*/ 2147483647 w 384"/>
                <a:gd name="T37" fmla="*/ 2147483647 h 790"/>
                <a:gd name="T38" fmla="*/ 2147483647 w 384"/>
                <a:gd name="T39" fmla="*/ 2147483647 h 790"/>
                <a:gd name="T40" fmla="*/ 2147483647 w 384"/>
                <a:gd name="T41" fmla="*/ 0 h 790"/>
                <a:gd name="T42" fmla="*/ 2147483647 w 384"/>
                <a:gd name="T43" fmla="*/ 0 h 790"/>
                <a:gd name="T44" fmla="*/ 0 w 384"/>
                <a:gd name="T45" fmla="*/ 0 h 790"/>
                <a:gd name="T46" fmla="*/ 0 w 384"/>
                <a:gd name="T47" fmla="*/ 0 h 7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84"/>
                <a:gd name="T73" fmla="*/ 0 h 790"/>
                <a:gd name="T74" fmla="*/ 384 w 384"/>
                <a:gd name="T75" fmla="*/ 790 h 79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84" h="790">
                  <a:moveTo>
                    <a:pt x="0" y="0"/>
                  </a:moveTo>
                  <a:lnTo>
                    <a:pt x="0" y="722"/>
                  </a:lnTo>
                  <a:lnTo>
                    <a:pt x="8" y="728"/>
                  </a:lnTo>
                  <a:lnTo>
                    <a:pt x="32" y="744"/>
                  </a:lnTo>
                  <a:lnTo>
                    <a:pt x="50" y="752"/>
                  </a:lnTo>
                  <a:lnTo>
                    <a:pt x="70" y="762"/>
                  </a:lnTo>
                  <a:lnTo>
                    <a:pt x="94" y="772"/>
                  </a:lnTo>
                  <a:lnTo>
                    <a:pt x="120" y="778"/>
                  </a:lnTo>
                  <a:lnTo>
                    <a:pt x="148" y="786"/>
                  </a:lnTo>
                  <a:lnTo>
                    <a:pt x="178" y="788"/>
                  </a:lnTo>
                  <a:lnTo>
                    <a:pt x="210" y="790"/>
                  </a:lnTo>
                  <a:lnTo>
                    <a:pt x="242" y="786"/>
                  </a:lnTo>
                  <a:lnTo>
                    <a:pt x="276" y="778"/>
                  </a:lnTo>
                  <a:lnTo>
                    <a:pt x="294" y="772"/>
                  </a:lnTo>
                  <a:lnTo>
                    <a:pt x="312" y="766"/>
                  </a:lnTo>
                  <a:lnTo>
                    <a:pt x="330" y="758"/>
                  </a:lnTo>
                  <a:lnTo>
                    <a:pt x="348" y="748"/>
                  </a:lnTo>
                  <a:lnTo>
                    <a:pt x="366" y="736"/>
                  </a:lnTo>
                  <a:lnTo>
                    <a:pt x="384" y="722"/>
                  </a:lnTo>
                  <a:lnTo>
                    <a:pt x="384" y="0"/>
                  </a:lnTo>
                  <a:lnTo>
                    <a:pt x="0" y="0"/>
                  </a:lnTo>
                  <a:close/>
                </a:path>
              </a:pathLst>
            </a:custGeom>
            <a:gradFill rotWithShape="1">
              <a:gsLst>
                <a:gs pos="0">
                  <a:srgbClr val="217DF6"/>
                </a:gs>
                <a:gs pos="31000">
                  <a:srgbClr val="56CDFC"/>
                </a:gs>
                <a:gs pos="42000">
                  <a:srgbClr val="56CDFC"/>
                </a:gs>
                <a:gs pos="78000">
                  <a:srgbClr val="165EC3"/>
                </a:gs>
                <a:gs pos="100000">
                  <a:srgbClr val="165EC3"/>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en-US"/>
            </a:p>
          </p:txBody>
        </p:sp>
        <p:sp>
          <p:nvSpPr>
            <p:cNvPr id="3104" name="Freeform 17"/>
            <p:cNvSpPr>
              <a:spLocks noChangeArrowheads="1"/>
            </p:cNvSpPr>
            <p:nvPr/>
          </p:nvSpPr>
          <p:spPr bwMode="auto">
            <a:xfrm>
              <a:off x="0" y="0"/>
              <a:ext cx="822325" cy="317500"/>
            </a:xfrm>
            <a:custGeom>
              <a:avLst/>
              <a:gdLst>
                <a:gd name="T0" fmla="*/ 2147483647 w 384"/>
                <a:gd name="T1" fmla="*/ 2147483647 h 148"/>
                <a:gd name="T2" fmla="*/ 2147483647 w 384"/>
                <a:gd name="T3" fmla="*/ 2147483647 h 148"/>
                <a:gd name="T4" fmla="*/ 2147483647 w 384"/>
                <a:gd name="T5" fmla="*/ 2147483647 h 148"/>
                <a:gd name="T6" fmla="*/ 2147483647 w 384"/>
                <a:gd name="T7" fmla="*/ 2147483647 h 148"/>
                <a:gd name="T8" fmla="*/ 2147483647 w 384"/>
                <a:gd name="T9" fmla="*/ 2147483647 h 148"/>
                <a:gd name="T10" fmla="*/ 2147483647 w 384"/>
                <a:gd name="T11" fmla="*/ 2147483647 h 148"/>
                <a:gd name="T12" fmla="*/ 2147483647 w 384"/>
                <a:gd name="T13" fmla="*/ 2147483647 h 148"/>
                <a:gd name="T14" fmla="*/ 2147483647 w 384"/>
                <a:gd name="T15" fmla="*/ 2147483647 h 148"/>
                <a:gd name="T16" fmla="*/ 2147483647 w 384"/>
                <a:gd name="T17" fmla="*/ 2147483647 h 148"/>
                <a:gd name="T18" fmla="*/ 2147483647 w 384"/>
                <a:gd name="T19" fmla="*/ 2147483647 h 148"/>
                <a:gd name="T20" fmla="*/ 2147483647 w 384"/>
                <a:gd name="T21" fmla="*/ 2147483647 h 148"/>
                <a:gd name="T22" fmla="*/ 2147483647 w 384"/>
                <a:gd name="T23" fmla="*/ 2147483647 h 148"/>
                <a:gd name="T24" fmla="*/ 2147483647 w 384"/>
                <a:gd name="T25" fmla="*/ 2147483647 h 148"/>
                <a:gd name="T26" fmla="*/ 2147483647 w 384"/>
                <a:gd name="T27" fmla="*/ 2147483647 h 148"/>
                <a:gd name="T28" fmla="*/ 2147483647 w 384"/>
                <a:gd name="T29" fmla="*/ 2147483647 h 148"/>
                <a:gd name="T30" fmla="*/ 2147483647 w 384"/>
                <a:gd name="T31" fmla="*/ 2147483647 h 148"/>
                <a:gd name="T32" fmla="*/ 2147483647 w 384"/>
                <a:gd name="T33" fmla="*/ 2147483647 h 148"/>
                <a:gd name="T34" fmla="*/ 2147483647 w 384"/>
                <a:gd name="T35" fmla="*/ 2147483647 h 148"/>
                <a:gd name="T36" fmla="*/ 2147483647 w 384"/>
                <a:gd name="T37" fmla="*/ 2147483647 h 148"/>
                <a:gd name="T38" fmla="*/ 2147483647 w 384"/>
                <a:gd name="T39" fmla="*/ 2147483647 h 148"/>
                <a:gd name="T40" fmla="*/ 2147483647 w 384"/>
                <a:gd name="T41" fmla="*/ 2147483647 h 148"/>
                <a:gd name="T42" fmla="*/ 0 w 384"/>
                <a:gd name="T43" fmla="*/ 2147483647 h 148"/>
                <a:gd name="T44" fmla="*/ 0 w 384"/>
                <a:gd name="T45" fmla="*/ 2147483647 h 148"/>
                <a:gd name="T46" fmla="*/ 0 w 384"/>
                <a:gd name="T47" fmla="*/ 2147483647 h 148"/>
                <a:gd name="T48" fmla="*/ 0 w 384"/>
                <a:gd name="T49" fmla="*/ 2147483647 h 148"/>
                <a:gd name="T50" fmla="*/ 2147483647 w 384"/>
                <a:gd name="T51" fmla="*/ 2147483647 h 148"/>
                <a:gd name="T52" fmla="*/ 2147483647 w 384"/>
                <a:gd name="T53" fmla="*/ 2147483647 h 148"/>
                <a:gd name="T54" fmla="*/ 2147483647 w 384"/>
                <a:gd name="T55" fmla="*/ 2147483647 h 148"/>
                <a:gd name="T56" fmla="*/ 2147483647 w 384"/>
                <a:gd name="T57" fmla="*/ 2147483647 h 148"/>
                <a:gd name="T58" fmla="*/ 2147483647 w 384"/>
                <a:gd name="T59" fmla="*/ 2147483647 h 148"/>
                <a:gd name="T60" fmla="*/ 2147483647 w 384"/>
                <a:gd name="T61" fmla="*/ 2147483647 h 148"/>
                <a:gd name="T62" fmla="*/ 2147483647 w 384"/>
                <a:gd name="T63" fmla="*/ 2147483647 h 148"/>
                <a:gd name="T64" fmla="*/ 2147483647 w 384"/>
                <a:gd name="T65" fmla="*/ 2147483647 h 148"/>
                <a:gd name="T66" fmla="*/ 2147483647 w 384"/>
                <a:gd name="T67" fmla="*/ 0 h 148"/>
                <a:gd name="T68" fmla="*/ 2147483647 w 384"/>
                <a:gd name="T69" fmla="*/ 0 h 148"/>
                <a:gd name="T70" fmla="*/ 2147483647 w 384"/>
                <a:gd name="T71" fmla="*/ 2147483647 h 148"/>
                <a:gd name="T72" fmla="*/ 2147483647 w 384"/>
                <a:gd name="T73" fmla="*/ 2147483647 h 148"/>
                <a:gd name="T74" fmla="*/ 2147483647 w 384"/>
                <a:gd name="T75" fmla="*/ 2147483647 h 148"/>
                <a:gd name="T76" fmla="*/ 2147483647 w 384"/>
                <a:gd name="T77" fmla="*/ 2147483647 h 148"/>
                <a:gd name="T78" fmla="*/ 2147483647 w 384"/>
                <a:gd name="T79" fmla="*/ 2147483647 h 148"/>
                <a:gd name="T80" fmla="*/ 2147483647 w 384"/>
                <a:gd name="T81" fmla="*/ 2147483647 h 148"/>
                <a:gd name="T82" fmla="*/ 2147483647 w 384"/>
                <a:gd name="T83" fmla="*/ 2147483647 h 148"/>
                <a:gd name="T84" fmla="*/ 2147483647 w 384"/>
                <a:gd name="T85" fmla="*/ 2147483647 h 148"/>
                <a:gd name="T86" fmla="*/ 2147483647 w 384"/>
                <a:gd name="T87" fmla="*/ 2147483647 h 148"/>
                <a:gd name="T88" fmla="*/ 2147483647 w 384"/>
                <a:gd name="T89" fmla="*/ 2147483647 h 148"/>
                <a:gd name="T90" fmla="*/ 2147483647 w 384"/>
                <a:gd name="T91" fmla="*/ 2147483647 h 14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84"/>
                <a:gd name="T139" fmla="*/ 0 h 148"/>
                <a:gd name="T140" fmla="*/ 384 w 384"/>
                <a:gd name="T141" fmla="*/ 148 h 14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84" h="148">
                  <a:moveTo>
                    <a:pt x="384" y="74"/>
                  </a:moveTo>
                  <a:lnTo>
                    <a:pt x="384" y="74"/>
                  </a:lnTo>
                  <a:lnTo>
                    <a:pt x="382" y="82"/>
                  </a:lnTo>
                  <a:lnTo>
                    <a:pt x="380" y="88"/>
                  </a:lnTo>
                  <a:lnTo>
                    <a:pt x="374" y="96"/>
                  </a:lnTo>
                  <a:lnTo>
                    <a:pt x="368" y="102"/>
                  </a:lnTo>
                  <a:lnTo>
                    <a:pt x="350" y="116"/>
                  </a:lnTo>
                  <a:lnTo>
                    <a:pt x="326" y="126"/>
                  </a:lnTo>
                  <a:lnTo>
                    <a:pt x="298" y="134"/>
                  </a:lnTo>
                  <a:lnTo>
                    <a:pt x="266" y="142"/>
                  </a:lnTo>
                  <a:lnTo>
                    <a:pt x="230" y="146"/>
                  </a:lnTo>
                  <a:lnTo>
                    <a:pt x="192" y="148"/>
                  </a:lnTo>
                  <a:lnTo>
                    <a:pt x="152" y="146"/>
                  </a:lnTo>
                  <a:lnTo>
                    <a:pt x="116" y="142"/>
                  </a:lnTo>
                  <a:lnTo>
                    <a:pt x="84" y="134"/>
                  </a:lnTo>
                  <a:lnTo>
                    <a:pt x="56" y="126"/>
                  </a:lnTo>
                  <a:lnTo>
                    <a:pt x="32" y="116"/>
                  </a:lnTo>
                  <a:lnTo>
                    <a:pt x="14" y="102"/>
                  </a:lnTo>
                  <a:lnTo>
                    <a:pt x="8" y="96"/>
                  </a:lnTo>
                  <a:lnTo>
                    <a:pt x="4" y="88"/>
                  </a:lnTo>
                  <a:lnTo>
                    <a:pt x="0" y="82"/>
                  </a:lnTo>
                  <a:lnTo>
                    <a:pt x="0" y="74"/>
                  </a:lnTo>
                  <a:lnTo>
                    <a:pt x="0" y="66"/>
                  </a:lnTo>
                  <a:lnTo>
                    <a:pt x="4" y="60"/>
                  </a:lnTo>
                  <a:lnTo>
                    <a:pt x="8" y="52"/>
                  </a:lnTo>
                  <a:lnTo>
                    <a:pt x="14" y="46"/>
                  </a:lnTo>
                  <a:lnTo>
                    <a:pt x="32" y="34"/>
                  </a:lnTo>
                  <a:lnTo>
                    <a:pt x="56" y="22"/>
                  </a:lnTo>
                  <a:lnTo>
                    <a:pt x="84" y="14"/>
                  </a:lnTo>
                  <a:lnTo>
                    <a:pt x="116" y="6"/>
                  </a:lnTo>
                  <a:lnTo>
                    <a:pt x="152" y="2"/>
                  </a:lnTo>
                  <a:lnTo>
                    <a:pt x="192" y="0"/>
                  </a:lnTo>
                  <a:lnTo>
                    <a:pt x="230" y="2"/>
                  </a:lnTo>
                  <a:lnTo>
                    <a:pt x="266" y="6"/>
                  </a:lnTo>
                  <a:lnTo>
                    <a:pt x="298" y="14"/>
                  </a:lnTo>
                  <a:lnTo>
                    <a:pt x="326" y="22"/>
                  </a:lnTo>
                  <a:lnTo>
                    <a:pt x="350" y="34"/>
                  </a:lnTo>
                  <a:lnTo>
                    <a:pt x="368" y="46"/>
                  </a:lnTo>
                  <a:lnTo>
                    <a:pt x="374" y="52"/>
                  </a:lnTo>
                  <a:lnTo>
                    <a:pt x="380" y="60"/>
                  </a:lnTo>
                  <a:lnTo>
                    <a:pt x="382" y="66"/>
                  </a:lnTo>
                  <a:lnTo>
                    <a:pt x="384" y="74"/>
                  </a:lnTo>
                  <a:close/>
                </a:path>
              </a:pathLst>
            </a:custGeom>
            <a:gradFill rotWithShape="1">
              <a:gsLst>
                <a:gs pos="0">
                  <a:srgbClr val="217DF6"/>
                </a:gs>
                <a:gs pos="45000">
                  <a:srgbClr val="95EEFC"/>
                </a:gs>
                <a:gs pos="100000">
                  <a:srgbClr val="217DF6"/>
                </a:gs>
              </a:gsLst>
              <a:lin ang="2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solidFill>
                    <a:srgbClr val="FFFFFF"/>
                  </a:solidFill>
                  <a:latin typeface="Calibri" pitchFamily="34" charset="0"/>
                </a:rPr>
                <a:t>5</a:t>
              </a:r>
            </a:p>
          </p:txBody>
        </p:sp>
      </p:grpSp>
      <p:grpSp>
        <p:nvGrpSpPr>
          <p:cNvPr id="3079" name="Group 15"/>
          <p:cNvGrpSpPr>
            <a:grpSpLocks/>
          </p:cNvGrpSpPr>
          <p:nvPr/>
        </p:nvGrpSpPr>
        <p:grpSpPr bwMode="auto">
          <a:xfrm>
            <a:off x="3538538" y="4318000"/>
            <a:ext cx="822325" cy="1473200"/>
            <a:chOff x="0" y="0"/>
            <a:chExt cx="822325" cy="1473200"/>
          </a:xfrm>
        </p:grpSpPr>
        <p:sp>
          <p:nvSpPr>
            <p:cNvPr id="3101" name="Freeform 11"/>
            <p:cNvSpPr>
              <a:spLocks noChangeArrowheads="1"/>
            </p:cNvSpPr>
            <p:nvPr/>
          </p:nvSpPr>
          <p:spPr bwMode="auto">
            <a:xfrm>
              <a:off x="0" y="146050"/>
              <a:ext cx="822325" cy="1327150"/>
            </a:xfrm>
            <a:custGeom>
              <a:avLst/>
              <a:gdLst>
                <a:gd name="T0" fmla="*/ 0 w 384"/>
                <a:gd name="T1" fmla="*/ 0 h 620"/>
                <a:gd name="T2" fmla="*/ 0 w 384"/>
                <a:gd name="T3" fmla="*/ 2147483647 h 620"/>
                <a:gd name="T4" fmla="*/ 0 w 384"/>
                <a:gd name="T5" fmla="*/ 2147483647 h 620"/>
                <a:gd name="T6" fmla="*/ 2147483647 w 384"/>
                <a:gd name="T7" fmla="*/ 2147483647 h 620"/>
                <a:gd name="T8" fmla="*/ 2147483647 w 384"/>
                <a:gd name="T9" fmla="*/ 2147483647 h 620"/>
                <a:gd name="T10" fmla="*/ 2147483647 w 384"/>
                <a:gd name="T11" fmla="*/ 2147483647 h 620"/>
                <a:gd name="T12" fmla="*/ 2147483647 w 384"/>
                <a:gd name="T13" fmla="*/ 2147483647 h 620"/>
                <a:gd name="T14" fmla="*/ 2147483647 w 384"/>
                <a:gd name="T15" fmla="*/ 2147483647 h 620"/>
                <a:gd name="T16" fmla="*/ 2147483647 w 384"/>
                <a:gd name="T17" fmla="*/ 2147483647 h 620"/>
                <a:gd name="T18" fmla="*/ 2147483647 w 384"/>
                <a:gd name="T19" fmla="*/ 2147483647 h 620"/>
                <a:gd name="T20" fmla="*/ 2147483647 w 384"/>
                <a:gd name="T21" fmla="*/ 2147483647 h 620"/>
                <a:gd name="T22" fmla="*/ 2147483647 w 384"/>
                <a:gd name="T23" fmla="*/ 2147483647 h 620"/>
                <a:gd name="T24" fmla="*/ 2147483647 w 384"/>
                <a:gd name="T25" fmla="*/ 2147483647 h 620"/>
                <a:gd name="T26" fmla="*/ 2147483647 w 384"/>
                <a:gd name="T27" fmla="*/ 2147483647 h 620"/>
                <a:gd name="T28" fmla="*/ 2147483647 w 384"/>
                <a:gd name="T29" fmla="*/ 2147483647 h 620"/>
                <a:gd name="T30" fmla="*/ 2147483647 w 384"/>
                <a:gd name="T31" fmla="*/ 2147483647 h 620"/>
                <a:gd name="T32" fmla="*/ 2147483647 w 384"/>
                <a:gd name="T33" fmla="*/ 0 h 620"/>
                <a:gd name="T34" fmla="*/ 2147483647 w 384"/>
                <a:gd name="T35" fmla="*/ 0 h 620"/>
                <a:gd name="T36" fmla="*/ 0 w 384"/>
                <a:gd name="T37" fmla="*/ 0 h 620"/>
                <a:gd name="T38" fmla="*/ 0 w 384"/>
                <a:gd name="T39" fmla="*/ 0 h 6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4"/>
                <a:gd name="T61" fmla="*/ 0 h 620"/>
                <a:gd name="T62" fmla="*/ 384 w 384"/>
                <a:gd name="T63" fmla="*/ 620 h 62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4" h="620">
                  <a:moveTo>
                    <a:pt x="0" y="0"/>
                  </a:moveTo>
                  <a:lnTo>
                    <a:pt x="0" y="566"/>
                  </a:lnTo>
                  <a:lnTo>
                    <a:pt x="8" y="572"/>
                  </a:lnTo>
                  <a:lnTo>
                    <a:pt x="34" y="584"/>
                  </a:lnTo>
                  <a:lnTo>
                    <a:pt x="72" y="598"/>
                  </a:lnTo>
                  <a:lnTo>
                    <a:pt x="94" y="606"/>
                  </a:lnTo>
                  <a:lnTo>
                    <a:pt x="120" y="612"/>
                  </a:lnTo>
                  <a:lnTo>
                    <a:pt x="148" y="618"/>
                  </a:lnTo>
                  <a:lnTo>
                    <a:pt x="178" y="620"/>
                  </a:lnTo>
                  <a:lnTo>
                    <a:pt x="210" y="620"/>
                  </a:lnTo>
                  <a:lnTo>
                    <a:pt x="244" y="618"/>
                  </a:lnTo>
                  <a:lnTo>
                    <a:pt x="278" y="612"/>
                  </a:lnTo>
                  <a:lnTo>
                    <a:pt x="312" y="602"/>
                  </a:lnTo>
                  <a:lnTo>
                    <a:pt x="348" y="586"/>
                  </a:lnTo>
                  <a:lnTo>
                    <a:pt x="384" y="566"/>
                  </a:lnTo>
                  <a:lnTo>
                    <a:pt x="384" y="0"/>
                  </a:lnTo>
                  <a:lnTo>
                    <a:pt x="0" y="0"/>
                  </a:lnTo>
                  <a:close/>
                </a:path>
              </a:pathLst>
            </a:custGeom>
            <a:gradFill rotWithShape="1">
              <a:gsLst>
                <a:gs pos="0">
                  <a:srgbClr val="217DF6"/>
                </a:gs>
                <a:gs pos="31000">
                  <a:srgbClr val="56CDFC"/>
                </a:gs>
                <a:gs pos="42000">
                  <a:srgbClr val="56CDFC"/>
                </a:gs>
                <a:gs pos="78000">
                  <a:srgbClr val="165EC3"/>
                </a:gs>
                <a:gs pos="100000">
                  <a:srgbClr val="165EC3"/>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en-US"/>
            </a:p>
          </p:txBody>
        </p:sp>
        <p:sp>
          <p:nvSpPr>
            <p:cNvPr id="3102" name="Freeform 18"/>
            <p:cNvSpPr>
              <a:spLocks noChangeArrowheads="1"/>
            </p:cNvSpPr>
            <p:nvPr/>
          </p:nvSpPr>
          <p:spPr bwMode="auto">
            <a:xfrm>
              <a:off x="0" y="0"/>
              <a:ext cx="822325" cy="304800"/>
            </a:xfrm>
            <a:custGeom>
              <a:avLst/>
              <a:gdLst>
                <a:gd name="T0" fmla="*/ 2147483647 w 384"/>
                <a:gd name="T1" fmla="*/ 2147483647 h 142"/>
                <a:gd name="T2" fmla="*/ 2147483647 w 384"/>
                <a:gd name="T3" fmla="*/ 2147483647 h 142"/>
                <a:gd name="T4" fmla="*/ 2147483647 w 384"/>
                <a:gd name="T5" fmla="*/ 2147483647 h 142"/>
                <a:gd name="T6" fmla="*/ 2147483647 w 384"/>
                <a:gd name="T7" fmla="*/ 2147483647 h 142"/>
                <a:gd name="T8" fmla="*/ 2147483647 w 384"/>
                <a:gd name="T9" fmla="*/ 2147483647 h 142"/>
                <a:gd name="T10" fmla="*/ 2147483647 w 384"/>
                <a:gd name="T11" fmla="*/ 2147483647 h 142"/>
                <a:gd name="T12" fmla="*/ 2147483647 w 384"/>
                <a:gd name="T13" fmla="*/ 2147483647 h 142"/>
                <a:gd name="T14" fmla="*/ 2147483647 w 384"/>
                <a:gd name="T15" fmla="*/ 2147483647 h 142"/>
                <a:gd name="T16" fmla="*/ 2147483647 w 384"/>
                <a:gd name="T17" fmla="*/ 2147483647 h 142"/>
                <a:gd name="T18" fmla="*/ 2147483647 w 384"/>
                <a:gd name="T19" fmla="*/ 2147483647 h 142"/>
                <a:gd name="T20" fmla="*/ 2147483647 w 384"/>
                <a:gd name="T21" fmla="*/ 2147483647 h 142"/>
                <a:gd name="T22" fmla="*/ 2147483647 w 384"/>
                <a:gd name="T23" fmla="*/ 2147483647 h 142"/>
                <a:gd name="T24" fmla="*/ 2147483647 w 384"/>
                <a:gd name="T25" fmla="*/ 2147483647 h 142"/>
                <a:gd name="T26" fmla="*/ 2147483647 w 384"/>
                <a:gd name="T27" fmla="*/ 2147483647 h 142"/>
                <a:gd name="T28" fmla="*/ 2147483647 w 384"/>
                <a:gd name="T29" fmla="*/ 2147483647 h 142"/>
                <a:gd name="T30" fmla="*/ 2147483647 w 384"/>
                <a:gd name="T31" fmla="*/ 2147483647 h 142"/>
                <a:gd name="T32" fmla="*/ 2147483647 w 384"/>
                <a:gd name="T33" fmla="*/ 2147483647 h 142"/>
                <a:gd name="T34" fmla="*/ 2147483647 w 384"/>
                <a:gd name="T35" fmla="*/ 2147483647 h 142"/>
                <a:gd name="T36" fmla="*/ 2147483647 w 384"/>
                <a:gd name="T37" fmla="*/ 2147483647 h 142"/>
                <a:gd name="T38" fmla="*/ 2147483647 w 384"/>
                <a:gd name="T39" fmla="*/ 2147483647 h 142"/>
                <a:gd name="T40" fmla="*/ 2147483647 w 384"/>
                <a:gd name="T41" fmla="*/ 2147483647 h 142"/>
                <a:gd name="T42" fmla="*/ 2147483647 w 384"/>
                <a:gd name="T43" fmla="*/ 2147483647 h 142"/>
                <a:gd name="T44" fmla="*/ 0 w 384"/>
                <a:gd name="T45" fmla="*/ 2147483647 h 142"/>
                <a:gd name="T46" fmla="*/ 0 w 384"/>
                <a:gd name="T47" fmla="*/ 2147483647 h 142"/>
                <a:gd name="T48" fmla="*/ 2147483647 w 384"/>
                <a:gd name="T49" fmla="*/ 2147483647 h 142"/>
                <a:gd name="T50" fmla="*/ 2147483647 w 384"/>
                <a:gd name="T51" fmla="*/ 2147483647 h 142"/>
                <a:gd name="T52" fmla="*/ 2147483647 w 384"/>
                <a:gd name="T53" fmla="*/ 2147483647 h 142"/>
                <a:gd name="T54" fmla="*/ 2147483647 w 384"/>
                <a:gd name="T55" fmla="*/ 2147483647 h 142"/>
                <a:gd name="T56" fmla="*/ 2147483647 w 384"/>
                <a:gd name="T57" fmla="*/ 2147483647 h 142"/>
                <a:gd name="T58" fmla="*/ 2147483647 w 384"/>
                <a:gd name="T59" fmla="*/ 2147483647 h 142"/>
                <a:gd name="T60" fmla="*/ 2147483647 w 384"/>
                <a:gd name="T61" fmla="*/ 2147483647 h 142"/>
                <a:gd name="T62" fmla="*/ 2147483647 w 384"/>
                <a:gd name="T63" fmla="*/ 2147483647 h 142"/>
                <a:gd name="T64" fmla="*/ 2147483647 w 384"/>
                <a:gd name="T65" fmla="*/ 2147483647 h 142"/>
                <a:gd name="T66" fmla="*/ 2147483647 w 384"/>
                <a:gd name="T67" fmla="*/ 0 h 142"/>
                <a:gd name="T68" fmla="*/ 2147483647 w 384"/>
                <a:gd name="T69" fmla="*/ 0 h 142"/>
                <a:gd name="T70" fmla="*/ 2147483647 w 384"/>
                <a:gd name="T71" fmla="*/ 2147483647 h 142"/>
                <a:gd name="T72" fmla="*/ 2147483647 w 384"/>
                <a:gd name="T73" fmla="*/ 2147483647 h 142"/>
                <a:gd name="T74" fmla="*/ 2147483647 w 384"/>
                <a:gd name="T75" fmla="*/ 2147483647 h 142"/>
                <a:gd name="T76" fmla="*/ 2147483647 w 384"/>
                <a:gd name="T77" fmla="*/ 2147483647 h 142"/>
                <a:gd name="T78" fmla="*/ 2147483647 w 384"/>
                <a:gd name="T79" fmla="*/ 2147483647 h 142"/>
                <a:gd name="T80" fmla="*/ 2147483647 w 384"/>
                <a:gd name="T81" fmla="*/ 2147483647 h 142"/>
                <a:gd name="T82" fmla="*/ 2147483647 w 384"/>
                <a:gd name="T83" fmla="*/ 2147483647 h 142"/>
                <a:gd name="T84" fmla="*/ 2147483647 w 384"/>
                <a:gd name="T85" fmla="*/ 2147483647 h 142"/>
                <a:gd name="T86" fmla="*/ 2147483647 w 384"/>
                <a:gd name="T87" fmla="*/ 2147483647 h 142"/>
                <a:gd name="T88" fmla="*/ 2147483647 w 384"/>
                <a:gd name="T89" fmla="*/ 2147483647 h 142"/>
                <a:gd name="T90" fmla="*/ 2147483647 w 384"/>
                <a:gd name="T91" fmla="*/ 2147483647 h 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84"/>
                <a:gd name="T139" fmla="*/ 0 h 142"/>
                <a:gd name="T140" fmla="*/ 384 w 384"/>
                <a:gd name="T141" fmla="*/ 142 h 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84" h="142">
                  <a:moveTo>
                    <a:pt x="384" y="70"/>
                  </a:moveTo>
                  <a:lnTo>
                    <a:pt x="384" y="70"/>
                  </a:lnTo>
                  <a:lnTo>
                    <a:pt x="382" y="78"/>
                  </a:lnTo>
                  <a:lnTo>
                    <a:pt x="380" y="84"/>
                  </a:lnTo>
                  <a:lnTo>
                    <a:pt x="376" y="92"/>
                  </a:lnTo>
                  <a:lnTo>
                    <a:pt x="368" y="98"/>
                  </a:lnTo>
                  <a:lnTo>
                    <a:pt x="352" y="110"/>
                  </a:lnTo>
                  <a:lnTo>
                    <a:pt x="328" y="120"/>
                  </a:lnTo>
                  <a:lnTo>
                    <a:pt x="300" y="130"/>
                  </a:lnTo>
                  <a:lnTo>
                    <a:pt x="266" y="136"/>
                  </a:lnTo>
                  <a:lnTo>
                    <a:pt x="230" y="140"/>
                  </a:lnTo>
                  <a:lnTo>
                    <a:pt x="192" y="142"/>
                  </a:lnTo>
                  <a:lnTo>
                    <a:pt x="154" y="140"/>
                  </a:lnTo>
                  <a:lnTo>
                    <a:pt x="118" y="136"/>
                  </a:lnTo>
                  <a:lnTo>
                    <a:pt x="84" y="130"/>
                  </a:lnTo>
                  <a:lnTo>
                    <a:pt x="56" y="120"/>
                  </a:lnTo>
                  <a:lnTo>
                    <a:pt x="32" y="110"/>
                  </a:lnTo>
                  <a:lnTo>
                    <a:pt x="16" y="98"/>
                  </a:lnTo>
                  <a:lnTo>
                    <a:pt x="8" y="92"/>
                  </a:lnTo>
                  <a:lnTo>
                    <a:pt x="4" y="84"/>
                  </a:lnTo>
                  <a:lnTo>
                    <a:pt x="2" y="78"/>
                  </a:lnTo>
                  <a:lnTo>
                    <a:pt x="0" y="70"/>
                  </a:lnTo>
                  <a:lnTo>
                    <a:pt x="2" y="64"/>
                  </a:lnTo>
                  <a:lnTo>
                    <a:pt x="4" y="56"/>
                  </a:lnTo>
                  <a:lnTo>
                    <a:pt x="8" y="50"/>
                  </a:lnTo>
                  <a:lnTo>
                    <a:pt x="16" y="44"/>
                  </a:lnTo>
                  <a:lnTo>
                    <a:pt x="32" y="32"/>
                  </a:lnTo>
                  <a:lnTo>
                    <a:pt x="56" y="20"/>
                  </a:lnTo>
                  <a:lnTo>
                    <a:pt x="84" y="12"/>
                  </a:lnTo>
                  <a:lnTo>
                    <a:pt x="118" y="6"/>
                  </a:lnTo>
                  <a:lnTo>
                    <a:pt x="154" y="2"/>
                  </a:lnTo>
                  <a:lnTo>
                    <a:pt x="192" y="0"/>
                  </a:lnTo>
                  <a:lnTo>
                    <a:pt x="230" y="2"/>
                  </a:lnTo>
                  <a:lnTo>
                    <a:pt x="266" y="6"/>
                  </a:lnTo>
                  <a:lnTo>
                    <a:pt x="300" y="12"/>
                  </a:lnTo>
                  <a:lnTo>
                    <a:pt x="328" y="20"/>
                  </a:lnTo>
                  <a:lnTo>
                    <a:pt x="352" y="32"/>
                  </a:lnTo>
                  <a:lnTo>
                    <a:pt x="368" y="44"/>
                  </a:lnTo>
                  <a:lnTo>
                    <a:pt x="376" y="50"/>
                  </a:lnTo>
                  <a:lnTo>
                    <a:pt x="380" y="56"/>
                  </a:lnTo>
                  <a:lnTo>
                    <a:pt x="382" y="64"/>
                  </a:lnTo>
                  <a:lnTo>
                    <a:pt x="384" y="70"/>
                  </a:lnTo>
                  <a:close/>
                </a:path>
              </a:pathLst>
            </a:custGeom>
            <a:gradFill rotWithShape="1">
              <a:gsLst>
                <a:gs pos="0">
                  <a:srgbClr val="217DF6"/>
                </a:gs>
                <a:gs pos="45000">
                  <a:srgbClr val="95EEFC"/>
                </a:gs>
                <a:gs pos="100000">
                  <a:srgbClr val="217DF6"/>
                </a:gs>
              </a:gsLst>
              <a:lin ang="2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solidFill>
                    <a:srgbClr val="FFFFFF"/>
                  </a:solidFill>
                  <a:latin typeface="Calibri" pitchFamily="34" charset="0"/>
                </a:rPr>
                <a:t>4</a:t>
              </a:r>
            </a:p>
          </p:txBody>
        </p:sp>
      </p:grpSp>
      <p:grpSp>
        <p:nvGrpSpPr>
          <p:cNvPr id="3080" name="Group 18"/>
          <p:cNvGrpSpPr>
            <a:grpSpLocks/>
          </p:cNvGrpSpPr>
          <p:nvPr/>
        </p:nvGrpSpPr>
        <p:grpSpPr bwMode="auto">
          <a:xfrm>
            <a:off x="2613025" y="4633913"/>
            <a:ext cx="822325" cy="1157287"/>
            <a:chOff x="0" y="0"/>
            <a:chExt cx="822325" cy="1157287"/>
          </a:xfrm>
        </p:grpSpPr>
        <p:sp>
          <p:nvSpPr>
            <p:cNvPr id="3099" name="Freeform 12"/>
            <p:cNvSpPr>
              <a:spLocks noChangeArrowheads="1"/>
            </p:cNvSpPr>
            <p:nvPr/>
          </p:nvSpPr>
          <p:spPr bwMode="auto">
            <a:xfrm>
              <a:off x="0" y="141287"/>
              <a:ext cx="822325" cy="1016000"/>
            </a:xfrm>
            <a:custGeom>
              <a:avLst/>
              <a:gdLst>
                <a:gd name="T0" fmla="*/ 0 w 384"/>
                <a:gd name="T1" fmla="*/ 0 h 474"/>
                <a:gd name="T2" fmla="*/ 0 w 384"/>
                <a:gd name="T3" fmla="*/ 2147483647 h 474"/>
                <a:gd name="T4" fmla="*/ 0 w 384"/>
                <a:gd name="T5" fmla="*/ 2147483647 h 474"/>
                <a:gd name="T6" fmla="*/ 2147483647 w 384"/>
                <a:gd name="T7" fmla="*/ 2147483647 h 474"/>
                <a:gd name="T8" fmla="*/ 2147483647 w 384"/>
                <a:gd name="T9" fmla="*/ 2147483647 h 474"/>
                <a:gd name="T10" fmla="*/ 2147483647 w 384"/>
                <a:gd name="T11" fmla="*/ 2147483647 h 474"/>
                <a:gd name="T12" fmla="*/ 2147483647 w 384"/>
                <a:gd name="T13" fmla="*/ 2147483647 h 474"/>
                <a:gd name="T14" fmla="*/ 2147483647 w 384"/>
                <a:gd name="T15" fmla="*/ 2147483647 h 474"/>
                <a:gd name="T16" fmla="*/ 2147483647 w 384"/>
                <a:gd name="T17" fmla="*/ 2147483647 h 474"/>
                <a:gd name="T18" fmla="*/ 2147483647 w 384"/>
                <a:gd name="T19" fmla="*/ 2147483647 h 474"/>
                <a:gd name="T20" fmla="*/ 2147483647 w 384"/>
                <a:gd name="T21" fmla="*/ 2147483647 h 474"/>
                <a:gd name="T22" fmla="*/ 2147483647 w 384"/>
                <a:gd name="T23" fmla="*/ 2147483647 h 474"/>
                <a:gd name="T24" fmla="*/ 2147483647 w 384"/>
                <a:gd name="T25" fmla="*/ 2147483647 h 474"/>
                <a:gd name="T26" fmla="*/ 2147483647 w 384"/>
                <a:gd name="T27" fmla="*/ 2147483647 h 474"/>
                <a:gd name="T28" fmla="*/ 2147483647 w 384"/>
                <a:gd name="T29" fmla="*/ 2147483647 h 474"/>
                <a:gd name="T30" fmla="*/ 2147483647 w 384"/>
                <a:gd name="T31" fmla="*/ 2147483647 h 474"/>
                <a:gd name="T32" fmla="*/ 2147483647 w 384"/>
                <a:gd name="T33" fmla="*/ 0 h 474"/>
                <a:gd name="T34" fmla="*/ 2147483647 w 384"/>
                <a:gd name="T35" fmla="*/ 0 h 474"/>
                <a:gd name="T36" fmla="*/ 0 w 384"/>
                <a:gd name="T37" fmla="*/ 0 h 474"/>
                <a:gd name="T38" fmla="*/ 0 w 384"/>
                <a:gd name="T39" fmla="*/ 0 h 4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4"/>
                <a:gd name="T61" fmla="*/ 0 h 474"/>
                <a:gd name="T62" fmla="*/ 384 w 384"/>
                <a:gd name="T63" fmla="*/ 474 h 4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4" h="474">
                  <a:moveTo>
                    <a:pt x="0" y="0"/>
                  </a:moveTo>
                  <a:lnTo>
                    <a:pt x="0" y="430"/>
                  </a:lnTo>
                  <a:lnTo>
                    <a:pt x="8" y="434"/>
                  </a:lnTo>
                  <a:lnTo>
                    <a:pt x="32" y="444"/>
                  </a:lnTo>
                  <a:lnTo>
                    <a:pt x="70" y="456"/>
                  </a:lnTo>
                  <a:lnTo>
                    <a:pt x="94" y="462"/>
                  </a:lnTo>
                  <a:lnTo>
                    <a:pt x="120" y="468"/>
                  </a:lnTo>
                  <a:lnTo>
                    <a:pt x="148" y="472"/>
                  </a:lnTo>
                  <a:lnTo>
                    <a:pt x="178" y="474"/>
                  </a:lnTo>
                  <a:lnTo>
                    <a:pt x="210" y="474"/>
                  </a:lnTo>
                  <a:lnTo>
                    <a:pt x="242" y="472"/>
                  </a:lnTo>
                  <a:lnTo>
                    <a:pt x="276" y="468"/>
                  </a:lnTo>
                  <a:lnTo>
                    <a:pt x="312" y="458"/>
                  </a:lnTo>
                  <a:lnTo>
                    <a:pt x="348" y="446"/>
                  </a:lnTo>
                  <a:lnTo>
                    <a:pt x="384" y="430"/>
                  </a:lnTo>
                  <a:lnTo>
                    <a:pt x="384" y="0"/>
                  </a:lnTo>
                  <a:lnTo>
                    <a:pt x="0" y="0"/>
                  </a:lnTo>
                  <a:close/>
                </a:path>
              </a:pathLst>
            </a:custGeom>
            <a:gradFill rotWithShape="1">
              <a:gsLst>
                <a:gs pos="0">
                  <a:srgbClr val="217DF6"/>
                </a:gs>
                <a:gs pos="31000">
                  <a:srgbClr val="56CDFC"/>
                </a:gs>
                <a:gs pos="42000">
                  <a:srgbClr val="56CDFC"/>
                </a:gs>
                <a:gs pos="78000">
                  <a:srgbClr val="165EC3"/>
                </a:gs>
                <a:gs pos="100000">
                  <a:srgbClr val="165EC3"/>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en-US"/>
            </a:p>
          </p:txBody>
        </p:sp>
        <p:sp>
          <p:nvSpPr>
            <p:cNvPr id="3100" name="Freeform 19"/>
            <p:cNvSpPr>
              <a:spLocks noChangeArrowheads="1"/>
            </p:cNvSpPr>
            <p:nvPr/>
          </p:nvSpPr>
          <p:spPr bwMode="auto">
            <a:xfrm>
              <a:off x="0" y="0"/>
              <a:ext cx="822325" cy="274637"/>
            </a:xfrm>
            <a:custGeom>
              <a:avLst/>
              <a:gdLst>
                <a:gd name="T0" fmla="*/ 2147483647 w 384"/>
                <a:gd name="T1" fmla="*/ 2147483647 h 128"/>
                <a:gd name="T2" fmla="*/ 2147483647 w 384"/>
                <a:gd name="T3" fmla="*/ 2147483647 h 128"/>
                <a:gd name="T4" fmla="*/ 2147483647 w 384"/>
                <a:gd name="T5" fmla="*/ 2147483647 h 128"/>
                <a:gd name="T6" fmla="*/ 2147483647 w 384"/>
                <a:gd name="T7" fmla="*/ 2147483647 h 128"/>
                <a:gd name="T8" fmla="*/ 2147483647 w 384"/>
                <a:gd name="T9" fmla="*/ 2147483647 h 128"/>
                <a:gd name="T10" fmla="*/ 2147483647 w 384"/>
                <a:gd name="T11" fmla="*/ 2147483647 h 128"/>
                <a:gd name="T12" fmla="*/ 2147483647 w 384"/>
                <a:gd name="T13" fmla="*/ 2147483647 h 128"/>
                <a:gd name="T14" fmla="*/ 2147483647 w 384"/>
                <a:gd name="T15" fmla="*/ 2147483647 h 128"/>
                <a:gd name="T16" fmla="*/ 2147483647 w 384"/>
                <a:gd name="T17" fmla="*/ 2147483647 h 128"/>
                <a:gd name="T18" fmla="*/ 2147483647 w 384"/>
                <a:gd name="T19" fmla="*/ 2147483647 h 128"/>
                <a:gd name="T20" fmla="*/ 2147483647 w 384"/>
                <a:gd name="T21" fmla="*/ 2147483647 h 128"/>
                <a:gd name="T22" fmla="*/ 2147483647 w 384"/>
                <a:gd name="T23" fmla="*/ 2147483647 h 128"/>
                <a:gd name="T24" fmla="*/ 2147483647 w 384"/>
                <a:gd name="T25" fmla="*/ 2147483647 h 128"/>
                <a:gd name="T26" fmla="*/ 2147483647 w 384"/>
                <a:gd name="T27" fmla="*/ 2147483647 h 128"/>
                <a:gd name="T28" fmla="*/ 2147483647 w 384"/>
                <a:gd name="T29" fmla="*/ 2147483647 h 128"/>
                <a:gd name="T30" fmla="*/ 2147483647 w 384"/>
                <a:gd name="T31" fmla="*/ 2147483647 h 128"/>
                <a:gd name="T32" fmla="*/ 2147483647 w 384"/>
                <a:gd name="T33" fmla="*/ 2147483647 h 128"/>
                <a:gd name="T34" fmla="*/ 2147483647 w 384"/>
                <a:gd name="T35" fmla="*/ 2147483647 h 128"/>
                <a:gd name="T36" fmla="*/ 2147483647 w 384"/>
                <a:gd name="T37" fmla="*/ 2147483647 h 128"/>
                <a:gd name="T38" fmla="*/ 2147483647 w 384"/>
                <a:gd name="T39" fmla="*/ 2147483647 h 128"/>
                <a:gd name="T40" fmla="*/ 2147483647 w 384"/>
                <a:gd name="T41" fmla="*/ 2147483647 h 128"/>
                <a:gd name="T42" fmla="*/ 0 w 384"/>
                <a:gd name="T43" fmla="*/ 2147483647 h 128"/>
                <a:gd name="T44" fmla="*/ 0 w 384"/>
                <a:gd name="T45" fmla="*/ 2147483647 h 128"/>
                <a:gd name="T46" fmla="*/ 0 w 384"/>
                <a:gd name="T47" fmla="*/ 2147483647 h 128"/>
                <a:gd name="T48" fmla="*/ 0 w 384"/>
                <a:gd name="T49" fmla="*/ 2147483647 h 128"/>
                <a:gd name="T50" fmla="*/ 2147483647 w 384"/>
                <a:gd name="T51" fmla="*/ 2147483647 h 128"/>
                <a:gd name="T52" fmla="*/ 2147483647 w 384"/>
                <a:gd name="T53" fmla="*/ 2147483647 h 128"/>
                <a:gd name="T54" fmla="*/ 2147483647 w 384"/>
                <a:gd name="T55" fmla="*/ 2147483647 h 128"/>
                <a:gd name="T56" fmla="*/ 2147483647 w 384"/>
                <a:gd name="T57" fmla="*/ 2147483647 h 128"/>
                <a:gd name="T58" fmla="*/ 2147483647 w 384"/>
                <a:gd name="T59" fmla="*/ 2147483647 h 128"/>
                <a:gd name="T60" fmla="*/ 2147483647 w 384"/>
                <a:gd name="T61" fmla="*/ 2147483647 h 128"/>
                <a:gd name="T62" fmla="*/ 2147483647 w 384"/>
                <a:gd name="T63" fmla="*/ 2147483647 h 128"/>
                <a:gd name="T64" fmla="*/ 2147483647 w 384"/>
                <a:gd name="T65" fmla="*/ 2147483647 h 128"/>
                <a:gd name="T66" fmla="*/ 2147483647 w 384"/>
                <a:gd name="T67" fmla="*/ 0 h 128"/>
                <a:gd name="T68" fmla="*/ 2147483647 w 384"/>
                <a:gd name="T69" fmla="*/ 0 h 128"/>
                <a:gd name="T70" fmla="*/ 2147483647 w 384"/>
                <a:gd name="T71" fmla="*/ 2147483647 h 128"/>
                <a:gd name="T72" fmla="*/ 2147483647 w 384"/>
                <a:gd name="T73" fmla="*/ 2147483647 h 128"/>
                <a:gd name="T74" fmla="*/ 2147483647 w 384"/>
                <a:gd name="T75" fmla="*/ 2147483647 h 128"/>
                <a:gd name="T76" fmla="*/ 2147483647 w 384"/>
                <a:gd name="T77" fmla="*/ 2147483647 h 128"/>
                <a:gd name="T78" fmla="*/ 2147483647 w 384"/>
                <a:gd name="T79" fmla="*/ 2147483647 h 128"/>
                <a:gd name="T80" fmla="*/ 2147483647 w 384"/>
                <a:gd name="T81" fmla="*/ 2147483647 h 128"/>
                <a:gd name="T82" fmla="*/ 2147483647 w 384"/>
                <a:gd name="T83" fmla="*/ 2147483647 h 128"/>
                <a:gd name="T84" fmla="*/ 2147483647 w 384"/>
                <a:gd name="T85" fmla="*/ 2147483647 h 128"/>
                <a:gd name="T86" fmla="*/ 2147483647 w 384"/>
                <a:gd name="T87" fmla="*/ 2147483647 h 128"/>
                <a:gd name="T88" fmla="*/ 2147483647 w 384"/>
                <a:gd name="T89" fmla="*/ 2147483647 h 128"/>
                <a:gd name="T90" fmla="*/ 2147483647 w 384"/>
                <a:gd name="T91" fmla="*/ 2147483647 h 12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84"/>
                <a:gd name="T139" fmla="*/ 0 h 128"/>
                <a:gd name="T140" fmla="*/ 384 w 384"/>
                <a:gd name="T141" fmla="*/ 128 h 12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84" h="128">
                  <a:moveTo>
                    <a:pt x="384" y="64"/>
                  </a:moveTo>
                  <a:lnTo>
                    <a:pt x="384" y="64"/>
                  </a:lnTo>
                  <a:lnTo>
                    <a:pt x="382" y="70"/>
                  </a:lnTo>
                  <a:lnTo>
                    <a:pt x="380" y="78"/>
                  </a:lnTo>
                  <a:lnTo>
                    <a:pt x="374" y="84"/>
                  </a:lnTo>
                  <a:lnTo>
                    <a:pt x="368" y="90"/>
                  </a:lnTo>
                  <a:lnTo>
                    <a:pt x="350" y="100"/>
                  </a:lnTo>
                  <a:lnTo>
                    <a:pt x="326" y="110"/>
                  </a:lnTo>
                  <a:lnTo>
                    <a:pt x="298" y="118"/>
                  </a:lnTo>
                  <a:lnTo>
                    <a:pt x="266" y="124"/>
                  </a:lnTo>
                  <a:lnTo>
                    <a:pt x="230" y="128"/>
                  </a:lnTo>
                  <a:lnTo>
                    <a:pt x="192" y="128"/>
                  </a:lnTo>
                  <a:lnTo>
                    <a:pt x="152" y="128"/>
                  </a:lnTo>
                  <a:lnTo>
                    <a:pt x="116" y="124"/>
                  </a:lnTo>
                  <a:lnTo>
                    <a:pt x="84" y="118"/>
                  </a:lnTo>
                  <a:lnTo>
                    <a:pt x="56" y="110"/>
                  </a:lnTo>
                  <a:lnTo>
                    <a:pt x="32" y="100"/>
                  </a:lnTo>
                  <a:lnTo>
                    <a:pt x="14" y="90"/>
                  </a:lnTo>
                  <a:lnTo>
                    <a:pt x="8" y="84"/>
                  </a:lnTo>
                  <a:lnTo>
                    <a:pt x="4" y="78"/>
                  </a:lnTo>
                  <a:lnTo>
                    <a:pt x="0" y="70"/>
                  </a:lnTo>
                  <a:lnTo>
                    <a:pt x="0" y="64"/>
                  </a:lnTo>
                  <a:lnTo>
                    <a:pt x="0" y="58"/>
                  </a:lnTo>
                  <a:lnTo>
                    <a:pt x="4" y="52"/>
                  </a:lnTo>
                  <a:lnTo>
                    <a:pt x="8" y="46"/>
                  </a:lnTo>
                  <a:lnTo>
                    <a:pt x="14" y="40"/>
                  </a:lnTo>
                  <a:lnTo>
                    <a:pt x="32" y="28"/>
                  </a:lnTo>
                  <a:lnTo>
                    <a:pt x="56" y="20"/>
                  </a:lnTo>
                  <a:lnTo>
                    <a:pt x="84" y="12"/>
                  </a:lnTo>
                  <a:lnTo>
                    <a:pt x="116" y="6"/>
                  </a:lnTo>
                  <a:lnTo>
                    <a:pt x="152" y="2"/>
                  </a:lnTo>
                  <a:lnTo>
                    <a:pt x="192" y="0"/>
                  </a:lnTo>
                  <a:lnTo>
                    <a:pt x="230" y="2"/>
                  </a:lnTo>
                  <a:lnTo>
                    <a:pt x="266" y="6"/>
                  </a:lnTo>
                  <a:lnTo>
                    <a:pt x="298" y="12"/>
                  </a:lnTo>
                  <a:lnTo>
                    <a:pt x="326" y="20"/>
                  </a:lnTo>
                  <a:lnTo>
                    <a:pt x="350" y="28"/>
                  </a:lnTo>
                  <a:lnTo>
                    <a:pt x="368" y="40"/>
                  </a:lnTo>
                  <a:lnTo>
                    <a:pt x="374" y="46"/>
                  </a:lnTo>
                  <a:lnTo>
                    <a:pt x="380" y="52"/>
                  </a:lnTo>
                  <a:lnTo>
                    <a:pt x="382" y="58"/>
                  </a:lnTo>
                  <a:lnTo>
                    <a:pt x="384" y="64"/>
                  </a:lnTo>
                  <a:close/>
                </a:path>
              </a:pathLst>
            </a:custGeom>
            <a:gradFill rotWithShape="1">
              <a:gsLst>
                <a:gs pos="0">
                  <a:srgbClr val="217DF6"/>
                </a:gs>
                <a:gs pos="45000">
                  <a:srgbClr val="95EEFC"/>
                </a:gs>
                <a:gs pos="100000">
                  <a:srgbClr val="217DF6"/>
                </a:gs>
              </a:gsLst>
              <a:lin ang="2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solidFill>
                    <a:srgbClr val="FFFFFF"/>
                  </a:solidFill>
                  <a:latin typeface="Calibri" pitchFamily="34" charset="0"/>
                </a:rPr>
                <a:t>3</a:t>
              </a:r>
            </a:p>
          </p:txBody>
        </p:sp>
      </p:grpSp>
      <p:grpSp>
        <p:nvGrpSpPr>
          <p:cNvPr id="3081" name="Group 21"/>
          <p:cNvGrpSpPr>
            <a:grpSpLocks/>
          </p:cNvGrpSpPr>
          <p:nvPr/>
        </p:nvGrpSpPr>
        <p:grpSpPr bwMode="auto">
          <a:xfrm>
            <a:off x="1687513" y="5054600"/>
            <a:ext cx="822325" cy="736600"/>
            <a:chOff x="0" y="0"/>
            <a:chExt cx="822325" cy="736600"/>
          </a:xfrm>
        </p:grpSpPr>
        <p:sp>
          <p:nvSpPr>
            <p:cNvPr id="3097" name="Freeform 13"/>
            <p:cNvSpPr>
              <a:spLocks noChangeArrowheads="1"/>
            </p:cNvSpPr>
            <p:nvPr/>
          </p:nvSpPr>
          <p:spPr bwMode="auto">
            <a:xfrm>
              <a:off x="0" y="136525"/>
              <a:ext cx="822325" cy="600075"/>
            </a:xfrm>
            <a:custGeom>
              <a:avLst/>
              <a:gdLst>
                <a:gd name="T0" fmla="*/ 0 w 384"/>
                <a:gd name="T1" fmla="*/ 0 h 280"/>
                <a:gd name="T2" fmla="*/ 0 w 384"/>
                <a:gd name="T3" fmla="*/ 2147483647 h 280"/>
                <a:gd name="T4" fmla="*/ 0 w 384"/>
                <a:gd name="T5" fmla="*/ 2147483647 h 280"/>
                <a:gd name="T6" fmla="*/ 2147483647 w 384"/>
                <a:gd name="T7" fmla="*/ 2147483647 h 280"/>
                <a:gd name="T8" fmla="*/ 2147483647 w 384"/>
                <a:gd name="T9" fmla="*/ 2147483647 h 280"/>
                <a:gd name="T10" fmla="*/ 2147483647 w 384"/>
                <a:gd name="T11" fmla="*/ 2147483647 h 280"/>
                <a:gd name="T12" fmla="*/ 2147483647 w 384"/>
                <a:gd name="T13" fmla="*/ 2147483647 h 280"/>
                <a:gd name="T14" fmla="*/ 2147483647 w 384"/>
                <a:gd name="T15" fmla="*/ 2147483647 h 280"/>
                <a:gd name="T16" fmla="*/ 2147483647 w 384"/>
                <a:gd name="T17" fmla="*/ 2147483647 h 280"/>
                <a:gd name="T18" fmla="*/ 2147483647 w 384"/>
                <a:gd name="T19" fmla="*/ 2147483647 h 280"/>
                <a:gd name="T20" fmla="*/ 2147483647 w 384"/>
                <a:gd name="T21" fmla="*/ 2147483647 h 280"/>
                <a:gd name="T22" fmla="*/ 2147483647 w 384"/>
                <a:gd name="T23" fmla="*/ 2147483647 h 280"/>
                <a:gd name="T24" fmla="*/ 2147483647 w 384"/>
                <a:gd name="T25" fmla="*/ 2147483647 h 280"/>
                <a:gd name="T26" fmla="*/ 2147483647 w 384"/>
                <a:gd name="T27" fmla="*/ 2147483647 h 280"/>
                <a:gd name="T28" fmla="*/ 2147483647 w 384"/>
                <a:gd name="T29" fmla="*/ 2147483647 h 280"/>
                <a:gd name="T30" fmla="*/ 2147483647 w 384"/>
                <a:gd name="T31" fmla="*/ 2147483647 h 280"/>
                <a:gd name="T32" fmla="*/ 2147483647 w 384"/>
                <a:gd name="T33" fmla="*/ 0 h 280"/>
                <a:gd name="T34" fmla="*/ 2147483647 w 384"/>
                <a:gd name="T35" fmla="*/ 0 h 280"/>
                <a:gd name="T36" fmla="*/ 0 w 384"/>
                <a:gd name="T37" fmla="*/ 0 h 280"/>
                <a:gd name="T38" fmla="*/ 0 w 384"/>
                <a:gd name="T39" fmla="*/ 0 h 28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4"/>
                <a:gd name="T61" fmla="*/ 0 h 280"/>
                <a:gd name="T62" fmla="*/ 384 w 384"/>
                <a:gd name="T63" fmla="*/ 280 h 28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4" h="280">
                  <a:moveTo>
                    <a:pt x="0" y="0"/>
                  </a:moveTo>
                  <a:lnTo>
                    <a:pt x="0" y="234"/>
                  </a:lnTo>
                  <a:lnTo>
                    <a:pt x="8" y="238"/>
                  </a:lnTo>
                  <a:lnTo>
                    <a:pt x="30" y="248"/>
                  </a:lnTo>
                  <a:lnTo>
                    <a:pt x="66" y="262"/>
                  </a:lnTo>
                  <a:lnTo>
                    <a:pt x="88" y="268"/>
                  </a:lnTo>
                  <a:lnTo>
                    <a:pt x="112" y="272"/>
                  </a:lnTo>
                  <a:lnTo>
                    <a:pt x="140" y="278"/>
                  </a:lnTo>
                  <a:lnTo>
                    <a:pt x="170" y="280"/>
                  </a:lnTo>
                  <a:lnTo>
                    <a:pt x="202" y="280"/>
                  </a:lnTo>
                  <a:lnTo>
                    <a:pt x="234" y="278"/>
                  </a:lnTo>
                  <a:lnTo>
                    <a:pt x="270" y="272"/>
                  </a:lnTo>
                  <a:lnTo>
                    <a:pt x="306" y="264"/>
                  </a:lnTo>
                  <a:lnTo>
                    <a:pt x="344" y="250"/>
                  </a:lnTo>
                  <a:lnTo>
                    <a:pt x="384" y="234"/>
                  </a:lnTo>
                  <a:lnTo>
                    <a:pt x="384" y="0"/>
                  </a:lnTo>
                  <a:lnTo>
                    <a:pt x="0" y="0"/>
                  </a:lnTo>
                  <a:close/>
                </a:path>
              </a:pathLst>
            </a:custGeom>
            <a:gradFill rotWithShape="1">
              <a:gsLst>
                <a:gs pos="0">
                  <a:srgbClr val="217DF6"/>
                </a:gs>
                <a:gs pos="31000">
                  <a:srgbClr val="56CDFC"/>
                </a:gs>
                <a:gs pos="42000">
                  <a:srgbClr val="56CDFC"/>
                </a:gs>
                <a:gs pos="78000">
                  <a:srgbClr val="165EC3"/>
                </a:gs>
                <a:gs pos="100000">
                  <a:srgbClr val="165EC3"/>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en-US"/>
            </a:p>
          </p:txBody>
        </p:sp>
        <p:sp>
          <p:nvSpPr>
            <p:cNvPr id="3098" name="Freeform 20"/>
            <p:cNvSpPr>
              <a:spLocks noChangeArrowheads="1"/>
            </p:cNvSpPr>
            <p:nvPr/>
          </p:nvSpPr>
          <p:spPr bwMode="auto">
            <a:xfrm>
              <a:off x="0" y="0"/>
              <a:ext cx="822325" cy="274638"/>
            </a:xfrm>
            <a:custGeom>
              <a:avLst/>
              <a:gdLst>
                <a:gd name="T0" fmla="*/ 2147483647 w 384"/>
                <a:gd name="T1" fmla="*/ 2147483647 h 128"/>
                <a:gd name="T2" fmla="*/ 2147483647 w 384"/>
                <a:gd name="T3" fmla="*/ 2147483647 h 128"/>
                <a:gd name="T4" fmla="*/ 2147483647 w 384"/>
                <a:gd name="T5" fmla="*/ 2147483647 h 128"/>
                <a:gd name="T6" fmla="*/ 2147483647 w 384"/>
                <a:gd name="T7" fmla="*/ 2147483647 h 128"/>
                <a:gd name="T8" fmla="*/ 2147483647 w 384"/>
                <a:gd name="T9" fmla="*/ 2147483647 h 128"/>
                <a:gd name="T10" fmla="*/ 2147483647 w 384"/>
                <a:gd name="T11" fmla="*/ 2147483647 h 128"/>
                <a:gd name="T12" fmla="*/ 2147483647 w 384"/>
                <a:gd name="T13" fmla="*/ 2147483647 h 128"/>
                <a:gd name="T14" fmla="*/ 2147483647 w 384"/>
                <a:gd name="T15" fmla="*/ 2147483647 h 128"/>
                <a:gd name="T16" fmla="*/ 2147483647 w 384"/>
                <a:gd name="T17" fmla="*/ 2147483647 h 128"/>
                <a:gd name="T18" fmla="*/ 2147483647 w 384"/>
                <a:gd name="T19" fmla="*/ 2147483647 h 128"/>
                <a:gd name="T20" fmla="*/ 2147483647 w 384"/>
                <a:gd name="T21" fmla="*/ 2147483647 h 128"/>
                <a:gd name="T22" fmla="*/ 2147483647 w 384"/>
                <a:gd name="T23" fmla="*/ 2147483647 h 128"/>
                <a:gd name="T24" fmla="*/ 2147483647 w 384"/>
                <a:gd name="T25" fmla="*/ 2147483647 h 128"/>
                <a:gd name="T26" fmla="*/ 2147483647 w 384"/>
                <a:gd name="T27" fmla="*/ 2147483647 h 128"/>
                <a:gd name="T28" fmla="*/ 2147483647 w 384"/>
                <a:gd name="T29" fmla="*/ 2147483647 h 128"/>
                <a:gd name="T30" fmla="*/ 2147483647 w 384"/>
                <a:gd name="T31" fmla="*/ 2147483647 h 128"/>
                <a:gd name="T32" fmla="*/ 2147483647 w 384"/>
                <a:gd name="T33" fmla="*/ 2147483647 h 128"/>
                <a:gd name="T34" fmla="*/ 2147483647 w 384"/>
                <a:gd name="T35" fmla="*/ 2147483647 h 128"/>
                <a:gd name="T36" fmla="*/ 2147483647 w 384"/>
                <a:gd name="T37" fmla="*/ 2147483647 h 128"/>
                <a:gd name="T38" fmla="*/ 2147483647 w 384"/>
                <a:gd name="T39" fmla="*/ 2147483647 h 128"/>
                <a:gd name="T40" fmla="*/ 2147483647 w 384"/>
                <a:gd name="T41" fmla="*/ 2147483647 h 128"/>
                <a:gd name="T42" fmla="*/ 2147483647 w 384"/>
                <a:gd name="T43" fmla="*/ 2147483647 h 128"/>
                <a:gd name="T44" fmla="*/ 0 w 384"/>
                <a:gd name="T45" fmla="*/ 2147483647 h 128"/>
                <a:gd name="T46" fmla="*/ 0 w 384"/>
                <a:gd name="T47" fmla="*/ 2147483647 h 128"/>
                <a:gd name="T48" fmla="*/ 2147483647 w 384"/>
                <a:gd name="T49" fmla="*/ 2147483647 h 128"/>
                <a:gd name="T50" fmla="*/ 2147483647 w 384"/>
                <a:gd name="T51" fmla="*/ 2147483647 h 128"/>
                <a:gd name="T52" fmla="*/ 2147483647 w 384"/>
                <a:gd name="T53" fmla="*/ 2147483647 h 128"/>
                <a:gd name="T54" fmla="*/ 2147483647 w 384"/>
                <a:gd name="T55" fmla="*/ 2147483647 h 128"/>
                <a:gd name="T56" fmla="*/ 2147483647 w 384"/>
                <a:gd name="T57" fmla="*/ 2147483647 h 128"/>
                <a:gd name="T58" fmla="*/ 2147483647 w 384"/>
                <a:gd name="T59" fmla="*/ 2147483647 h 128"/>
                <a:gd name="T60" fmla="*/ 2147483647 w 384"/>
                <a:gd name="T61" fmla="*/ 2147483647 h 128"/>
                <a:gd name="T62" fmla="*/ 2147483647 w 384"/>
                <a:gd name="T63" fmla="*/ 2147483647 h 128"/>
                <a:gd name="T64" fmla="*/ 2147483647 w 384"/>
                <a:gd name="T65" fmla="*/ 2147483647 h 128"/>
                <a:gd name="T66" fmla="*/ 2147483647 w 384"/>
                <a:gd name="T67" fmla="*/ 0 h 128"/>
                <a:gd name="T68" fmla="*/ 2147483647 w 384"/>
                <a:gd name="T69" fmla="*/ 0 h 128"/>
                <a:gd name="T70" fmla="*/ 2147483647 w 384"/>
                <a:gd name="T71" fmla="*/ 2147483647 h 128"/>
                <a:gd name="T72" fmla="*/ 2147483647 w 384"/>
                <a:gd name="T73" fmla="*/ 2147483647 h 128"/>
                <a:gd name="T74" fmla="*/ 2147483647 w 384"/>
                <a:gd name="T75" fmla="*/ 2147483647 h 128"/>
                <a:gd name="T76" fmla="*/ 2147483647 w 384"/>
                <a:gd name="T77" fmla="*/ 2147483647 h 128"/>
                <a:gd name="T78" fmla="*/ 2147483647 w 384"/>
                <a:gd name="T79" fmla="*/ 2147483647 h 128"/>
                <a:gd name="T80" fmla="*/ 2147483647 w 384"/>
                <a:gd name="T81" fmla="*/ 2147483647 h 128"/>
                <a:gd name="T82" fmla="*/ 2147483647 w 384"/>
                <a:gd name="T83" fmla="*/ 2147483647 h 128"/>
                <a:gd name="T84" fmla="*/ 2147483647 w 384"/>
                <a:gd name="T85" fmla="*/ 2147483647 h 128"/>
                <a:gd name="T86" fmla="*/ 2147483647 w 384"/>
                <a:gd name="T87" fmla="*/ 2147483647 h 128"/>
                <a:gd name="T88" fmla="*/ 2147483647 w 384"/>
                <a:gd name="T89" fmla="*/ 2147483647 h 128"/>
                <a:gd name="T90" fmla="*/ 2147483647 w 384"/>
                <a:gd name="T91" fmla="*/ 2147483647 h 12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84"/>
                <a:gd name="T139" fmla="*/ 0 h 128"/>
                <a:gd name="T140" fmla="*/ 384 w 384"/>
                <a:gd name="T141" fmla="*/ 128 h 12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84" h="128">
                  <a:moveTo>
                    <a:pt x="384" y="64"/>
                  </a:moveTo>
                  <a:lnTo>
                    <a:pt x="384" y="64"/>
                  </a:lnTo>
                  <a:lnTo>
                    <a:pt x="384" y="70"/>
                  </a:lnTo>
                  <a:lnTo>
                    <a:pt x="380" y="78"/>
                  </a:lnTo>
                  <a:lnTo>
                    <a:pt x="376" y="84"/>
                  </a:lnTo>
                  <a:lnTo>
                    <a:pt x="368" y="90"/>
                  </a:lnTo>
                  <a:lnTo>
                    <a:pt x="352" y="100"/>
                  </a:lnTo>
                  <a:lnTo>
                    <a:pt x="328" y="110"/>
                  </a:lnTo>
                  <a:lnTo>
                    <a:pt x="300" y="118"/>
                  </a:lnTo>
                  <a:lnTo>
                    <a:pt x="266" y="124"/>
                  </a:lnTo>
                  <a:lnTo>
                    <a:pt x="230" y="126"/>
                  </a:lnTo>
                  <a:lnTo>
                    <a:pt x="192" y="128"/>
                  </a:lnTo>
                  <a:lnTo>
                    <a:pt x="154" y="126"/>
                  </a:lnTo>
                  <a:lnTo>
                    <a:pt x="118" y="124"/>
                  </a:lnTo>
                  <a:lnTo>
                    <a:pt x="84" y="118"/>
                  </a:lnTo>
                  <a:lnTo>
                    <a:pt x="56" y="110"/>
                  </a:lnTo>
                  <a:lnTo>
                    <a:pt x="34" y="100"/>
                  </a:lnTo>
                  <a:lnTo>
                    <a:pt x="16" y="90"/>
                  </a:lnTo>
                  <a:lnTo>
                    <a:pt x="10" y="84"/>
                  </a:lnTo>
                  <a:lnTo>
                    <a:pt x="4" y="78"/>
                  </a:lnTo>
                  <a:lnTo>
                    <a:pt x="2" y="70"/>
                  </a:lnTo>
                  <a:lnTo>
                    <a:pt x="0" y="64"/>
                  </a:lnTo>
                  <a:lnTo>
                    <a:pt x="2" y="58"/>
                  </a:lnTo>
                  <a:lnTo>
                    <a:pt x="4" y="52"/>
                  </a:lnTo>
                  <a:lnTo>
                    <a:pt x="10" y="46"/>
                  </a:lnTo>
                  <a:lnTo>
                    <a:pt x="16" y="40"/>
                  </a:lnTo>
                  <a:lnTo>
                    <a:pt x="34" y="28"/>
                  </a:lnTo>
                  <a:lnTo>
                    <a:pt x="56" y="18"/>
                  </a:lnTo>
                  <a:lnTo>
                    <a:pt x="84" y="12"/>
                  </a:lnTo>
                  <a:lnTo>
                    <a:pt x="118" y="6"/>
                  </a:lnTo>
                  <a:lnTo>
                    <a:pt x="154" y="2"/>
                  </a:lnTo>
                  <a:lnTo>
                    <a:pt x="192" y="0"/>
                  </a:lnTo>
                  <a:lnTo>
                    <a:pt x="230" y="2"/>
                  </a:lnTo>
                  <a:lnTo>
                    <a:pt x="266" y="6"/>
                  </a:lnTo>
                  <a:lnTo>
                    <a:pt x="300" y="12"/>
                  </a:lnTo>
                  <a:lnTo>
                    <a:pt x="328" y="18"/>
                  </a:lnTo>
                  <a:lnTo>
                    <a:pt x="352" y="28"/>
                  </a:lnTo>
                  <a:lnTo>
                    <a:pt x="368" y="40"/>
                  </a:lnTo>
                  <a:lnTo>
                    <a:pt x="376" y="46"/>
                  </a:lnTo>
                  <a:lnTo>
                    <a:pt x="380" y="52"/>
                  </a:lnTo>
                  <a:lnTo>
                    <a:pt x="384" y="58"/>
                  </a:lnTo>
                  <a:lnTo>
                    <a:pt x="384" y="64"/>
                  </a:lnTo>
                  <a:close/>
                </a:path>
              </a:pathLst>
            </a:custGeom>
            <a:gradFill rotWithShape="1">
              <a:gsLst>
                <a:gs pos="0">
                  <a:srgbClr val="217DF6"/>
                </a:gs>
                <a:gs pos="45000">
                  <a:srgbClr val="95EEFC"/>
                </a:gs>
                <a:gs pos="100000">
                  <a:srgbClr val="217DF6"/>
                </a:gs>
              </a:gsLst>
              <a:lin ang="2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solidFill>
                    <a:srgbClr val="FFFFFF"/>
                  </a:solidFill>
                  <a:latin typeface="Calibri" pitchFamily="34" charset="0"/>
                </a:rPr>
                <a:t>2</a:t>
              </a:r>
            </a:p>
          </p:txBody>
        </p:sp>
      </p:grpSp>
      <p:grpSp>
        <p:nvGrpSpPr>
          <p:cNvPr id="3082" name="Group 24"/>
          <p:cNvGrpSpPr>
            <a:grpSpLocks/>
          </p:cNvGrpSpPr>
          <p:nvPr/>
        </p:nvGrpSpPr>
        <p:grpSpPr bwMode="auto">
          <a:xfrm>
            <a:off x="762000" y="5243513"/>
            <a:ext cx="817563" cy="547687"/>
            <a:chOff x="0" y="0"/>
            <a:chExt cx="817563" cy="547687"/>
          </a:xfrm>
        </p:grpSpPr>
        <p:sp>
          <p:nvSpPr>
            <p:cNvPr id="3095" name="Freeform 21"/>
            <p:cNvSpPr>
              <a:spLocks noChangeArrowheads="1"/>
            </p:cNvSpPr>
            <p:nvPr/>
          </p:nvSpPr>
          <p:spPr bwMode="auto">
            <a:xfrm>
              <a:off x="0" y="149225"/>
              <a:ext cx="817563" cy="398462"/>
            </a:xfrm>
            <a:custGeom>
              <a:avLst/>
              <a:gdLst>
                <a:gd name="T0" fmla="*/ 0 w 382"/>
                <a:gd name="T1" fmla="*/ 0 h 186"/>
                <a:gd name="T2" fmla="*/ 0 w 382"/>
                <a:gd name="T3" fmla="*/ 2147483647 h 186"/>
                <a:gd name="T4" fmla="*/ 0 w 382"/>
                <a:gd name="T5" fmla="*/ 2147483647 h 186"/>
                <a:gd name="T6" fmla="*/ 2147483647 w 382"/>
                <a:gd name="T7" fmla="*/ 2147483647 h 186"/>
                <a:gd name="T8" fmla="*/ 2147483647 w 382"/>
                <a:gd name="T9" fmla="*/ 2147483647 h 186"/>
                <a:gd name="T10" fmla="*/ 2147483647 w 382"/>
                <a:gd name="T11" fmla="*/ 2147483647 h 186"/>
                <a:gd name="T12" fmla="*/ 2147483647 w 382"/>
                <a:gd name="T13" fmla="*/ 2147483647 h 186"/>
                <a:gd name="T14" fmla="*/ 2147483647 w 382"/>
                <a:gd name="T15" fmla="*/ 2147483647 h 186"/>
                <a:gd name="T16" fmla="*/ 2147483647 w 382"/>
                <a:gd name="T17" fmla="*/ 2147483647 h 186"/>
                <a:gd name="T18" fmla="*/ 2147483647 w 382"/>
                <a:gd name="T19" fmla="*/ 2147483647 h 186"/>
                <a:gd name="T20" fmla="*/ 2147483647 w 382"/>
                <a:gd name="T21" fmla="*/ 2147483647 h 186"/>
                <a:gd name="T22" fmla="*/ 2147483647 w 382"/>
                <a:gd name="T23" fmla="*/ 2147483647 h 186"/>
                <a:gd name="T24" fmla="*/ 2147483647 w 382"/>
                <a:gd name="T25" fmla="*/ 2147483647 h 186"/>
                <a:gd name="T26" fmla="*/ 2147483647 w 382"/>
                <a:gd name="T27" fmla="*/ 2147483647 h 186"/>
                <a:gd name="T28" fmla="*/ 2147483647 w 382"/>
                <a:gd name="T29" fmla="*/ 2147483647 h 186"/>
                <a:gd name="T30" fmla="*/ 2147483647 w 382"/>
                <a:gd name="T31" fmla="*/ 2147483647 h 186"/>
                <a:gd name="T32" fmla="*/ 2147483647 w 382"/>
                <a:gd name="T33" fmla="*/ 0 h 186"/>
                <a:gd name="T34" fmla="*/ 2147483647 w 382"/>
                <a:gd name="T35" fmla="*/ 0 h 186"/>
                <a:gd name="T36" fmla="*/ 0 w 382"/>
                <a:gd name="T37" fmla="*/ 0 h 186"/>
                <a:gd name="T38" fmla="*/ 0 w 382"/>
                <a:gd name="T39" fmla="*/ 0 h 18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2"/>
                <a:gd name="T61" fmla="*/ 0 h 186"/>
                <a:gd name="T62" fmla="*/ 382 w 382"/>
                <a:gd name="T63" fmla="*/ 186 h 18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2" h="186">
                  <a:moveTo>
                    <a:pt x="0" y="0"/>
                  </a:moveTo>
                  <a:lnTo>
                    <a:pt x="0" y="142"/>
                  </a:lnTo>
                  <a:lnTo>
                    <a:pt x="8" y="146"/>
                  </a:lnTo>
                  <a:lnTo>
                    <a:pt x="32" y="156"/>
                  </a:lnTo>
                  <a:lnTo>
                    <a:pt x="72" y="168"/>
                  </a:lnTo>
                  <a:lnTo>
                    <a:pt x="94" y="174"/>
                  </a:lnTo>
                  <a:lnTo>
                    <a:pt x="120" y="178"/>
                  </a:lnTo>
                  <a:lnTo>
                    <a:pt x="148" y="182"/>
                  </a:lnTo>
                  <a:lnTo>
                    <a:pt x="178" y="186"/>
                  </a:lnTo>
                  <a:lnTo>
                    <a:pt x="210" y="186"/>
                  </a:lnTo>
                  <a:lnTo>
                    <a:pt x="244" y="184"/>
                  </a:lnTo>
                  <a:lnTo>
                    <a:pt x="278" y="178"/>
                  </a:lnTo>
                  <a:lnTo>
                    <a:pt x="312" y="170"/>
                  </a:lnTo>
                  <a:lnTo>
                    <a:pt x="348" y="158"/>
                  </a:lnTo>
                  <a:lnTo>
                    <a:pt x="382" y="142"/>
                  </a:lnTo>
                  <a:lnTo>
                    <a:pt x="382" y="0"/>
                  </a:lnTo>
                  <a:lnTo>
                    <a:pt x="0" y="0"/>
                  </a:lnTo>
                  <a:close/>
                </a:path>
              </a:pathLst>
            </a:custGeom>
            <a:gradFill rotWithShape="1">
              <a:gsLst>
                <a:gs pos="0">
                  <a:srgbClr val="217DF6"/>
                </a:gs>
                <a:gs pos="31000">
                  <a:srgbClr val="56CDFC"/>
                </a:gs>
                <a:gs pos="42000">
                  <a:srgbClr val="56CDFC"/>
                </a:gs>
                <a:gs pos="78000">
                  <a:srgbClr val="165EC3"/>
                </a:gs>
                <a:gs pos="100000">
                  <a:srgbClr val="165EC3"/>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en-US"/>
            </a:p>
          </p:txBody>
        </p:sp>
        <p:sp>
          <p:nvSpPr>
            <p:cNvPr id="3096" name="Freeform 22"/>
            <p:cNvSpPr>
              <a:spLocks noChangeArrowheads="1"/>
            </p:cNvSpPr>
            <p:nvPr/>
          </p:nvSpPr>
          <p:spPr bwMode="auto">
            <a:xfrm>
              <a:off x="0" y="0"/>
              <a:ext cx="817563" cy="274637"/>
            </a:xfrm>
            <a:custGeom>
              <a:avLst/>
              <a:gdLst>
                <a:gd name="T0" fmla="*/ 2147483647 w 382"/>
                <a:gd name="T1" fmla="*/ 2147483647 h 128"/>
                <a:gd name="T2" fmla="*/ 2147483647 w 382"/>
                <a:gd name="T3" fmla="*/ 2147483647 h 128"/>
                <a:gd name="T4" fmla="*/ 2147483647 w 382"/>
                <a:gd name="T5" fmla="*/ 2147483647 h 128"/>
                <a:gd name="T6" fmla="*/ 2147483647 w 382"/>
                <a:gd name="T7" fmla="*/ 2147483647 h 128"/>
                <a:gd name="T8" fmla="*/ 2147483647 w 382"/>
                <a:gd name="T9" fmla="*/ 2147483647 h 128"/>
                <a:gd name="T10" fmla="*/ 2147483647 w 382"/>
                <a:gd name="T11" fmla="*/ 2147483647 h 128"/>
                <a:gd name="T12" fmla="*/ 2147483647 w 382"/>
                <a:gd name="T13" fmla="*/ 2147483647 h 128"/>
                <a:gd name="T14" fmla="*/ 2147483647 w 382"/>
                <a:gd name="T15" fmla="*/ 2147483647 h 128"/>
                <a:gd name="T16" fmla="*/ 2147483647 w 382"/>
                <a:gd name="T17" fmla="*/ 2147483647 h 128"/>
                <a:gd name="T18" fmla="*/ 2147483647 w 382"/>
                <a:gd name="T19" fmla="*/ 2147483647 h 128"/>
                <a:gd name="T20" fmla="*/ 2147483647 w 382"/>
                <a:gd name="T21" fmla="*/ 2147483647 h 128"/>
                <a:gd name="T22" fmla="*/ 2147483647 w 382"/>
                <a:gd name="T23" fmla="*/ 2147483647 h 128"/>
                <a:gd name="T24" fmla="*/ 2147483647 w 382"/>
                <a:gd name="T25" fmla="*/ 2147483647 h 128"/>
                <a:gd name="T26" fmla="*/ 2147483647 w 382"/>
                <a:gd name="T27" fmla="*/ 2147483647 h 128"/>
                <a:gd name="T28" fmla="*/ 2147483647 w 382"/>
                <a:gd name="T29" fmla="*/ 2147483647 h 128"/>
                <a:gd name="T30" fmla="*/ 2147483647 w 382"/>
                <a:gd name="T31" fmla="*/ 2147483647 h 128"/>
                <a:gd name="T32" fmla="*/ 2147483647 w 382"/>
                <a:gd name="T33" fmla="*/ 2147483647 h 128"/>
                <a:gd name="T34" fmla="*/ 2147483647 w 382"/>
                <a:gd name="T35" fmla="*/ 2147483647 h 128"/>
                <a:gd name="T36" fmla="*/ 2147483647 w 382"/>
                <a:gd name="T37" fmla="*/ 2147483647 h 128"/>
                <a:gd name="T38" fmla="*/ 2147483647 w 382"/>
                <a:gd name="T39" fmla="*/ 2147483647 h 128"/>
                <a:gd name="T40" fmla="*/ 2147483647 w 382"/>
                <a:gd name="T41" fmla="*/ 2147483647 h 128"/>
                <a:gd name="T42" fmla="*/ 0 w 382"/>
                <a:gd name="T43" fmla="*/ 2147483647 h 128"/>
                <a:gd name="T44" fmla="*/ 0 w 382"/>
                <a:gd name="T45" fmla="*/ 2147483647 h 128"/>
                <a:gd name="T46" fmla="*/ 0 w 382"/>
                <a:gd name="T47" fmla="*/ 2147483647 h 128"/>
                <a:gd name="T48" fmla="*/ 0 w 382"/>
                <a:gd name="T49" fmla="*/ 2147483647 h 128"/>
                <a:gd name="T50" fmla="*/ 2147483647 w 382"/>
                <a:gd name="T51" fmla="*/ 2147483647 h 128"/>
                <a:gd name="T52" fmla="*/ 2147483647 w 382"/>
                <a:gd name="T53" fmla="*/ 2147483647 h 128"/>
                <a:gd name="T54" fmla="*/ 2147483647 w 382"/>
                <a:gd name="T55" fmla="*/ 2147483647 h 128"/>
                <a:gd name="T56" fmla="*/ 2147483647 w 382"/>
                <a:gd name="T57" fmla="*/ 2147483647 h 128"/>
                <a:gd name="T58" fmla="*/ 2147483647 w 382"/>
                <a:gd name="T59" fmla="*/ 2147483647 h 128"/>
                <a:gd name="T60" fmla="*/ 2147483647 w 382"/>
                <a:gd name="T61" fmla="*/ 2147483647 h 128"/>
                <a:gd name="T62" fmla="*/ 2147483647 w 382"/>
                <a:gd name="T63" fmla="*/ 2147483647 h 128"/>
                <a:gd name="T64" fmla="*/ 2147483647 w 382"/>
                <a:gd name="T65" fmla="*/ 2147483647 h 128"/>
                <a:gd name="T66" fmla="*/ 2147483647 w 382"/>
                <a:gd name="T67" fmla="*/ 0 h 128"/>
                <a:gd name="T68" fmla="*/ 2147483647 w 382"/>
                <a:gd name="T69" fmla="*/ 0 h 128"/>
                <a:gd name="T70" fmla="*/ 2147483647 w 382"/>
                <a:gd name="T71" fmla="*/ 2147483647 h 128"/>
                <a:gd name="T72" fmla="*/ 2147483647 w 382"/>
                <a:gd name="T73" fmla="*/ 2147483647 h 128"/>
                <a:gd name="T74" fmla="*/ 2147483647 w 382"/>
                <a:gd name="T75" fmla="*/ 2147483647 h 128"/>
                <a:gd name="T76" fmla="*/ 2147483647 w 382"/>
                <a:gd name="T77" fmla="*/ 2147483647 h 128"/>
                <a:gd name="T78" fmla="*/ 2147483647 w 382"/>
                <a:gd name="T79" fmla="*/ 2147483647 h 128"/>
                <a:gd name="T80" fmla="*/ 2147483647 w 382"/>
                <a:gd name="T81" fmla="*/ 2147483647 h 128"/>
                <a:gd name="T82" fmla="*/ 2147483647 w 382"/>
                <a:gd name="T83" fmla="*/ 2147483647 h 128"/>
                <a:gd name="T84" fmla="*/ 2147483647 w 382"/>
                <a:gd name="T85" fmla="*/ 2147483647 h 128"/>
                <a:gd name="T86" fmla="*/ 2147483647 w 382"/>
                <a:gd name="T87" fmla="*/ 2147483647 h 128"/>
                <a:gd name="T88" fmla="*/ 2147483647 w 382"/>
                <a:gd name="T89" fmla="*/ 2147483647 h 128"/>
                <a:gd name="T90" fmla="*/ 2147483647 w 382"/>
                <a:gd name="T91" fmla="*/ 2147483647 h 12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82"/>
                <a:gd name="T139" fmla="*/ 0 h 128"/>
                <a:gd name="T140" fmla="*/ 382 w 382"/>
                <a:gd name="T141" fmla="*/ 128 h 12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82" h="128">
                  <a:moveTo>
                    <a:pt x="382" y="64"/>
                  </a:moveTo>
                  <a:lnTo>
                    <a:pt x="382" y="64"/>
                  </a:lnTo>
                  <a:lnTo>
                    <a:pt x="382" y="70"/>
                  </a:lnTo>
                  <a:lnTo>
                    <a:pt x="380" y="78"/>
                  </a:lnTo>
                  <a:lnTo>
                    <a:pt x="374" y="84"/>
                  </a:lnTo>
                  <a:lnTo>
                    <a:pt x="368" y="90"/>
                  </a:lnTo>
                  <a:lnTo>
                    <a:pt x="350" y="100"/>
                  </a:lnTo>
                  <a:lnTo>
                    <a:pt x="326" y="110"/>
                  </a:lnTo>
                  <a:lnTo>
                    <a:pt x="298" y="118"/>
                  </a:lnTo>
                  <a:lnTo>
                    <a:pt x="266" y="124"/>
                  </a:lnTo>
                  <a:lnTo>
                    <a:pt x="230" y="126"/>
                  </a:lnTo>
                  <a:lnTo>
                    <a:pt x="192" y="128"/>
                  </a:lnTo>
                  <a:lnTo>
                    <a:pt x="152" y="126"/>
                  </a:lnTo>
                  <a:lnTo>
                    <a:pt x="116" y="124"/>
                  </a:lnTo>
                  <a:lnTo>
                    <a:pt x="84" y="118"/>
                  </a:lnTo>
                  <a:lnTo>
                    <a:pt x="56" y="110"/>
                  </a:lnTo>
                  <a:lnTo>
                    <a:pt x="32" y="100"/>
                  </a:lnTo>
                  <a:lnTo>
                    <a:pt x="14" y="90"/>
                  </a:lnTo>
                  <a:lnTo>
                    <a:pt x="8" y="84"/>
                  </a:lnTo>
                  <a:lnTo>
                    <a:pt x="4" y="78"/>
                  </a:lnTo>
                  <a:lnTo>
                    <a:pt x="0" y="70"/>
                  </a:lnTo>
                  <a:lnTo>
                    <a:pt x="0" y="64"/>
                  </a:lnTo>
                  <a:lnTo>
                    <a:pt x="0" y="58"/>
                  </a:lnTo>
                  <a:lnTo>
                    <a:pt x="4" y="52"/>
                  </a:lnTo>
                  <a:lnTo>
                    <a:pt x="8" y="46"/>
                  </a:lnTo>
                  <a:lnTo>
                    <a:pt x="14" y="40"/>
                  </a:lnTo>
                  <a:lnTo>
                    <a:pt x="32" y="28"/>
                  </a:lnTo>
                  <a:lnTo>
                    <a:pt x="56" y="20"/>
                  </a:lnTo>
                  <a:lnTo>
                    <a:pt x="84" y="12"/>
                  </a:lnTo>
                  <a:lnTo>
                    <a:pt x="116" y="6"/>
                  </a:lnTo>
                  <a:lnTo>
                    <a:pt x="152" y="2"/>
                  </a:lnTo>
                  <a:lnTo>
                    <a:pt x="192" y="0"/>
                  </a:lnTo>
                  <a:lnTo>
                    <a:pt x="230" y="2"/>
                  </a:lnTo>
                  <a:lnTo>
                    <a:pt x="266" y="6"/>
                  </a:lnTo>
                  <a:lnTo>
                    <a:pt x="298" y="12"/>
                  </a:lnTo>
                  <a:lnTo>
                    <a:pt x="326" y="20"/>
                  </a:lnTo>
                  <a:lnTo>
                    <a:pt x="350" y="28"/>
                  </a:lnTo>
                  <a:lnTo>
                    <a:pt x="368" y="40"/>
                  </a:lnTo>
                  <a:lnTo>
                    <a:pt x="374" y="46"/>
                  </a:lnTo>
                  <a:lnTo>
                    <a:pt x="380" y="52"/>
                  </a:lnTo>
                  <a:lnTo>
                    <a:pt x="382" y="58"/>
                  </a:lnTo>
                  <a:lnTo>
                    <a:pt x="382" y="64"/>
                  </a:lnTo>
                  <a:close/>
                </a:path>
              </a:pathLst>
            </a:custGeom>
            <a:gradFill rotWithShape="1">
              <a:gsLst>
                <a:gs pos="0">
                  <a:srgbClr val="217DF6"/>
                </a:gs>
                <a:gs pos="45000">
                  <a:srgbClr val="95EEFC"/>
                </a:gs>
                <a:gs pos="100000">
                  <a:srgbClr val="217DF6"/>
                </a:gs>
              </a:gsLst>
              <a:lin ang="2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solidFill>
                    <a:srgbClr val="FFFFFF"/>
                  </a:solidFill>
                  <a:latin typeface="Calibri" pitchFamily="34" charset="0"/>
                </a:rPr>
                <a:t>1</a:t>
              </a:r>
            </a:p>
          </p:txBody>
        </p:sp>
      </p:grpSp>
      <p:sp>
        <p:nvSpPr>
          <p:cNvPr id="3083" name="Freeform 82"/>
          <p:cNvSpPr>
            <a:spLocks noChangeArrowheads="1"/>
          </p:cNvSpPr>
          <p:nvPr/>
        </p:nvSpPr>
        <p:spPr bwMode="auto">
          <a:xfrm rot="-402740">
            <a:off x="719138" y="1412875"/>
            <a:ext cx="7424737" cy="3313113"/>
          </a:xfrm>
          <a:custGeom>
            <a:avLst/>
            <a:gdLst>
              <a:gd name="T0" fmla="*/ 0 w 2048"/>
              <a:gd name="T1" fmla="*/ 2147483647 h 1194"/>
              <a:gd name="T2" fmla="*/ 0 w 2048"/>
              <a:gd name="T3" fmla="*/ 2147483647 h 1194"/>
              <a:gd name="T4" fmla="*/ 2147483647 w 2048"/>
              <a:gd name="T5" fmla="*/ 2147483647 h 1194"/>
              <a:gd name="T6" fmla="*/ 2147483647 w 2048"/>
              <a:gd name="T7" fmla="*/ 2147483647 h 1194"/>
              <a:gd name="T8" fmla="*/ 2147483647 w 2048"/>
              <a:gd name="T9" fmla="*/ 2147483647 h 1194"/>
              <a:gd name="T10" fmla="*/ 2147483647 w 2048"/>
              <a:gd name="T11" fmla="*/ 2147483647 h 1194"/>
              <a:gd name="T12" fmla="*/ 2147483647 w 2048"/>
              <a:gd name="T13" fmla="*/ 2147483647 h 1194"/>
              <a:gd name="T14" fmla="*/ 2147483647 w 2048"/>
              <a:gd name="T15" fmla="*/ 2147483647 h 1194"/>
              <a:gd name="T16" fmla="*/ 2147483647 w 2048"/>
              <a:gd name="T17" fmla="*/ 2147483647 h 1194"/>
              <a:gd name="T18" fmla="*/ 2147483647 w 2048"/>
              <a:gd name="T19" fmla="*/ 2147483647 h 1194"/>
              <a:gd name="T20" fmla="*/ 2147483647 w 2048"/>
              <a:gd name="T21" fmla="*/ 2147483647 h 1194"/>
              <a:gd name="T22" fmla="*/ 2147483647 w 2048"/>
              <a:gd name="T23" fmla="*/ 2147483647 h 1194"/>
              <a:gd name="T24" fmla="*/ 2147483647 w 2048"/>
              <a:gd name="T25" fmla="*/ 2147483647 h 1194"/>
              <a:gd name="T26" fmla="*/ 2147483647 w 2048"/>
              <a:gd name="T27" fmla="*/ 2147483647 h 1194"/>
              <a:gd name="T28" fmla="*/ 2147483647 w 2048"/>
              <a:gd name="T29" fmla="*/ 2147483647 h 1194"/>
              <a:gd name="T30" fmla="*/ 2147483647 w 2048"/>
              <a:gd name="T31" fmla="*/ 2147483647 h 1194"/>
              <a:gd name="T32" fmla="*/ 2147483647 w 2048"/>
              <a:gd name="T33" fmla="*/ 2147483647 h 1194"/>
              <a:gd name="T34" fmla="*/ 2147483647 w 2048"/>
              <a:gd name="T35" fmla="*/ 2147483647 h 1194"/>
              <a:gd name="T36" fmla="*/ 2147483647 w 2048"/>
              <a:gd name="T37" fmla="*/ 2147483647 h 1194"/>
              <a:gd name="T38" fmla="*/ 2147483647 w 2048"/>
              <a:gd name="T39" fmla="*/ 2147483647 h 1194"/>
              <a:gd name="T40" fmla="*/ 2147483647 w 2048"/>
              <a:gd name="T41" fmla="*/ 2147483647 h 1194"/>
              <a:gd name="T42" fmla="*/ 2147483647 w 2048"/>
              <a:gd name="T43" fmla="*/ 2147483647 h 1194"/>
              <a:gd name="T44" fmla="*/ 2147483647 w 2048"/>
              <a:gd name="T45" fmla="*/ 2147483647 h 1194"/>
              <a:gd name="T46" fmla="*/ 2147483647 w 2048"/>
              <a:gd name="T47" fmla="*/ 2147483647 h 1194"/>
              <a:gd name="T48" fmla="*/ 2147483647 w 2048"/>
              <a:gd name="T49" fmla="*/ 2147483647 h 1194"/>
              <a:gd name="T50" fmla="*/ 2147483647 w 2048"/>
              <a:gd name="T51" fmla="*/ 2147483647 h 1194"/>
              <a:gd name="T52" fmla="*/ 2147483647 w 2048"/>
              <a:gd name="T53" fmla="*/ 2147483647 h 1194"/>
              <a:gd name="T54" fmla="*/ 2147483647 w 2048"/>
              <a:gd name="T55" fmla="*/ 0 h 1194"/>
              <a:gd name="T56" fmla="*/ 2147483647 w 2048"/>
              <a:gd name="T57" fmla="*/ 2147483647 h 1194"/>
              <a:gd name="T58" fmla="*/ 2147483647 w 2048"/>
              <a:gd name="T59" fmla="*/ 2147483647 h 1194"/>
              <a:gd name="T60" fmla="*/ 2147483647 w 2048"/>
              <a:gd name="T61" fmla="*/ 2147483647 h 1194"/>
              <a:gd name="T62" fmla="*/ 2147483647 w 2048"/>
              <a:gd name="T63" fmla="*/ 2147483647 h 1194"/>
              <a:gd name="T64" fmla="*/ 2147483647 w 2048"/>
              <a:gd name="T65" fmla="*/ 2147483647 h 1194"/>
              <a:gd name="T66" fmla="*/ 2147483647 w 2048"/>
              <a:gd name="T67" fmla="*/ 2147483647 h 1194"/>
              <a:gd name="T68" fmla="*/ 2147483647 w 2048"/>
              <a:gd name="T69" fmla="*/ 2147483647 h 1194"/>
              <a:gd name="T70" fmla="*/ 2147483647 w 2048"/>
              <a:gd name="T71" fmla="*/ 2147483647 h 1194"/>
              <a:gd name="T72" fmla="*/ 2147483647 w 2048"/>
              <a:gd name="T73" fmla="*/ 2147483647 h 1194"/>
              <a:gd name="T74" fmla="*/ 2147483647 w 2048"/>
              <a:gd name="T75" fmla="*/ 2147483647 h 1194"/>
              <a:gd name="T76" fmla="*/ 2147483647 w 2048"/>
              <a:gd name="T77" fmla="*/ 2147483647 h 1194"/>
              <a:gd name="T78" fmla="*/ 2147483647 w 2048"/>
              <a:gd name="T79" fmla="*/ 2147483647 h 1194"/>
              <a:gd name="T80" fmla="*/ 2147483647 w 2048"/>
              <a:gd name="T81" fmla="*/ 2147483647 h 1194"/>
              <a:gd name="T82" fmla="*/ 2147483647 w 2048"/>
              <a:gd name="T83" fmla="*/ 2147483647 h 1194"/>
              <a:gd name="T84" fmla="*/ 2147483647 w 2048"/>
              <a:gd name="T85" fmla="*/ 2147483647 h 1194"/>
              <a:gd name="T86" fmla="*/ 2147483647 w 2048"/>
              <a:gd name="T87" fmla="*/ 2147483647 h 1194"/>
              <a:gd name="T88" fmla="*/ 2147483647 w 2048"/>
              <a:gd name="T89" fmla="*/ 2147483647 h 1194"/>
              <a:gd name="T90" fmla="*/ 2147483647 w 2048"/>
              <a:gd name="T91" fmla="*/ 2147483647 h 1194"/>
              <a:gd name="T92" fmla="*/ 2147483647 w 2048"/>
              <a:gd name="T93" fmla="*/ 2147483647 h 1194"/>
              <a:gd name="T94" fmla="*/ 2147483647 w 2048"/>
              <a:gd name="T95" fmla="*/ 2147483647 h 1194"/>
              <a:gd name="T96" fmla="*/ 2147483647 w 2048"/>
              <a:gd name="T97" fmla="*/ 2147483647 h 1194"/>
              <a:gd name="T98" fmla="*/ 2147483647 w 2048"/>
              <a:gd name="T99" fmla="*/ 2147483647 h 1194"/>
              <a:gd name="T100" fmla="*/ 2147483647 w 2048"/>
              <a:gd name="T101" fmla="*/ 2147483647 h 1194"/>
              <a:gd name="T102" fmla="*/ 2147483647 w 2048"/>
              <a:gd name="T103" fmla="*/ 2147483647 h 1194"/>
              <a:gd name="T104" fmla="*/ 2147483647 w 2048"/>
              <a:gd name="T105" fmla="*/ 2147483647 h 1194"/>
              <a:gd name="T106" fmla="*/ 2147483647 w 2048"/>
              <a:gd name="T107" fmla="*/ 2147483647 h 1194"/>
              <a:gd name="T108" fmla="*/ 2147483647 w 2048"/>
              <a:gd name="T109" fmla="*/ 2147483647 h 1194"/>
              <a:gd name="T110" fmla="*/ 2147483647 w 2048"/>
              <a:gd name="T111" fmla="*/ 2147483647 h 1194"/>
              <a:gd name="T112" fmla="*/ 2147483647 w 2048"/>
              <a:gd name="T113" fmla="*/ 2147483647 h 1194"/>
              <a:gd name="T114" fmla="*/ 2147483647 w 2048"/>
              <a:gd name="T115" fmla="*/ 2147483647 h 1194"/>
              <a:gd name="T116" fmla="*/ 0 w 2048"/>
              <a:gd name="T117" fmla="*/ 2147483647 h 1194"/>
              <a:gd name="T118" fmla="*/ 0 w 2048"/>
              <a:gd name="T119" fmla="*/ 2147483647 h 11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048"/>
              <a:gd name="T181" fmla="*/ 0 h 1194"/>
              <a:gd name="T182" fmla="*/ 2048 w 2048"/>
              <a:gd name="T183" fmla="*/ 1194 h 11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048" h="1194">
                <a:moveTo>
                  <a:pt x="0" y="1194"/>
                </a:moveTo>
                <a:lnTo>
                  <a:pt x="0" y="1194"/>
                </a:lnTo>
                <a:lnTo>
                  <a:pt x="50" y="1184"/>
                </a:lnTo>
                <a:lnTo>
                  <a:pt x="108" y="1170"/>
                </a:lnTo>
                <a:lnTo>
                  <a:pt x="186" y="1152"/>
                </a:lnTo>
                <a:lnTo>
                  <a:pt x="282" y="1124"/>
                </a:lnTo>
                <a:lnTo>
                  <a:pt x="394" y="1090"/>
                </a:lnTo>
                <a:lnTo>
                  <a:pt x="520" y="1046"/>
                </a:lnTo>
                <a:lnTo>
                  <a:pt x="588" y="1022"/>
                </a:lnTo>
                <a:lnTo>
                  <a:pt x="658" y="994"/>
                </a:lnTo>
                <a:lnTo>
                  <a:pt x="730" y="964"/>
                </a:lnTo>
                <a:lnTo>
                  <a:pt x="806" y="932"/>
                </a:lnTo>
                <a:lnTo>
                  <a:pt x="882" y="896"/>
                </a:lnTo>
                <a:lnTo>
                  <a:pt x="960" y="858"/>
                </a:lnTo>
                <a:lnTo>
                  <a:pt x="1040" y="818"/>
                </a:lnTo>
                <a:lnTo>
                  <a:pt x="1122" y="774"/>
                </a:lnTo>
                <a:lnTo>
                  <a:pt x="1204" y="728"/>
                </a:lnTo>
                <a:lnTo>
                  <a:pt x="1288" y="678"/>
                </a:lnTo>
                <a:lnTo>
                  <a:pt x="1370" y="624"/>
                </a:lnTo>
                <a:lnTo>
                  <a:pt x="1454" y="568"/>
                </a:lnTo>
                <a:lnTo>
                  <a:pt x="1538" y="510"/>
                </a:lnTo>
                <a:lnTo>
                  <a:pt x="1622" y="446"/>
                </a:lnTo>
                <a:lnTo>
                  <a:pt x="1704" y="380"/>
                </a:lnTo>
                <a:lnTo>
                  <a:pt x="1788" y="310"/>
                </a:lnTo>
                <a:lnTo>
                  <a:pt x="1868" y="236"/>
                </a:lnTo>
                <a:lnTo>
                  <a:pt x="1948" y="158"/>
                </a:lnTo>
                <a:lnTo>
                  <a:pt x="1984" y="206"/>
                </a:lnTo>
                <a:lnTo>
                  <a:pt x="2048" y="0"/>
                </a:lnTo>
                <a:lnTo>
                  <a:pt x="1900" y="112"/>
                </a:lnTo>
                <a:lnTo>
                  <a:pt x="1924" y="136"/>
                </a:lnTo>
                <a:lnTo>
                  <a:pt x="1892" y="170"/>
                </a:lnTo>
                <a:lnTo>
                  <a:pt x="1854" y="208"/>
                </a:lnTo>
                <a:lnTo>
                  <a:pt x="1800" y="258"/>
                </a:lnTo>
                <a:lnTo>
                  <a:pt x="1732" y="320"/>
                </a:lnTo>
                <a:lnTo>
                  <a:pt x="1650" y="388"/>
                </a:lnTo>
                <a:lnTo>
                  <a:pt x="1552" y="464"/>
                </a:lnTo>
                <a:lnTo>
                  <a:pt x="1500" y="502"/>
                </a:lnTo>
                <a:lnTo>
                  <a:pt x="1442" y="542"/>
                </a:lnTo>
                <a:lnTo>
                  <a:pt x="1382" y="582"/>
                </a:lnTo>
                <a:lnTo>
                  <a:pt x="1318" y="624"/>
                </a:lnTo>
                <a:lnTo>
                  <a:pt x="1252" y="664"/>
                </a:lnTo>
                <a:lnTo>
                  <a:pt x="1182" y="706"/>
                </a:lnTo>
                <a:lnTo>
                  <a:pt x="1108" y="746"/>
                </a:lnTo>
                <a:lnTo>
                  <a:pt x="1032" y="786"/>
                </a:lnTo>
                <a:lnTo>
                  <a:pt x="954" y="826"/>
                </a:lnTo>
                <a:lnTo>
                  <a:pt x="870" y="862"/>
                </a:lnTo>
                <a:lnTo>
                  <a:pt x="786" y="900"/>
                </a:lnTo>
                <a:lnTo>
                  <a:pt x="696" y="934"/>
                </a:lnTo>
                <a:lnTo>
                  <a:pt x="606" y="968"/>
                </a:lnTo>
                <a:lnTo>
                  <a:pt x="510" y="998"/>
                </a:lnTo>
                <a:lnTo>
                  <a:pt x="414" y="1028"/>
                </a:lnTo>
                <a:lnTo>
                  <a:pt x="314" y="1054"/>
                </a:lnTo>
                <a:lnTo>
                  <a:pt x="210" y="1076"/>
                </a:lnTo>
                <a:lnTo>
                  <a:pt x="106" y="1096"/>
                </a:lnTo>
                <a:lnTo>
                  <a:pt x="78" y="1126"/>
                </a:lnTo>
                <a:lnTo>
                  <a:pt x="44" y="1158"/>
                </a:lnTo>
                <a:lnTo>
                  <a:pt x="0" y="1194"/>
                </a:lnTo>
                <a:close/>
              </a:path>
            </a:pathLst>
          </a:custGeom>
          <a:gradFill rotWithShape="0">
            <a:gsLst>
              <a:gs pos="0">
                <a:srgbClr val="7F7F7F"/>
              </a:gs>
              <a:gs pos="32001">
                <a:srgbClr val="BFBFBF"/>
              </a:gs>
              <a:gs pos="63000">
                <a:srgbClr val="7F7F7F"/>
              </a:gs>
              <a:gs pos="100000">
                <a:srgbClr val="404040"/>
              </a:gs>
            </a:gsLst>
            <a:lin ang="84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en-US"/>
          </a:p>
        </p:txBody>
      </p:sp>
      <p:sp>
        <p:nvSpPr>
          <p:cNvPr id="3084" name="TextBox 20"/>
          <p:cNvSpPr txBox="1">
            <a:spLocks noChangeArrowheads="1"/>
          </p:cNvSpPr>
          <p:nvPr/>
        </p:nvSpPr>
        <p:spPr bwMode="auto">
          <a:xfrm>
            <a:off x="1790700" y="495300"/>
            <a:ext cx="5562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ctr" eaLnBrk="1" hangingPunct="1"/>
            <a:r>
              <a:rPr lang="fa-IR" sz="3200" dirty="0">
                <a:solidFill>
                  <a:srgbClr val="217DF6"/>
                </a:solidFill>
                <a:latin typeface="Calibri" pitchFamily="34" charset="0"/>
                <a:cs typeface="2  Farnaz" pitchFamily="2" charset="-78"/>
              </a:rPr>
              <a:t>سیستم های اطلاعاتی حسابداری</a:t>
            </a:r>
            <a:endParaRPr lang="en-US" sz="3200" dirty="0">
              <a:solidFill>
                <a:srgbClr val="217DF6"/>
              </a:solidFill>
              <a:latin typeface="Calibri" pitchFamily="34" charset="0"/>
              <a:cs typeface="2  Farnaz" pitchFamily="2" charset="-78"/>
            </a:endParaRPr>
          </a:p>
        </p:txBody>
      </p:sp>
      <p:grpSp>
        <p:nvGrpSpPr>
          <p:cNvPr id="3085" name="Group 29"/>
          <p:cNvGrpSpPr>
            <a:grpSpLocks/>
          </p:cNvGrpSpPr>
          <p:nvPr/>
        </p:nvGrpSpPr>
        <p:grpSpPr bwMode="auto">
          <a:xfrm flipH="1">
            <a:off x="2286000" y="1752600"/>
            <a:ext cx="1660525" cy="3081338"/>
            <a:chOff x="0" y="0"/>
            <a:chExt cx="1660566" cy="3081434"/>
          </a:xfrm>
        </p:grpSpPr>
        <p:pic>
          <p:nvPicPr>
            <p:cNvPr id="3091" name="Gruppe 11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3683" y="-3048"/>
              <a:ext cx="1670345" cy="309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92" name="Group 31"/>
            <p:cNvGrpSpPr>
              <a:grpSpLocks/>
            </p:cNvGrpSpPr>
            <p:nvPr/>
          </p:nvGrpSpPr>
          <p:grpSpPr bwMode="auto">
            <a:xfrm>
              <a:off x="374663" y="357185"/>
              <a:ext cx="357190" cy="774535"/>
              <a:chOff x="0" y="0"/>
              <a:chExt cx="155575" cy="441325"/>
            </a:xfrm>
          </p:grpSpPr>
          <p:sp>
            <p:nvSpPr>
              <p:cNvPr id="3093" name="Freeform 24"/>
              <p:cNvSpPr>
                <a:spLocks noChangeArrowheads="1"/>
              </p:cNvSpPr>
              <p:nvPr/>
            </p:nvSpPr>
            <p:spPr bwMode="auto">
              <a:xfrm>
                <a:off x="15875" y="0"/>
                <a:ext cx="139700" cy="231775"/>
              </a:xfrm>
              <a:custGeom>
                <a:avLst/>
                <a:gdLst>
                  <a:gd name="T0" fmla="*/ 2147483647 w 88"/>
                  <a:gd name="T1" fmla="*/ 0 h 146"/>
                  <a:gd name="T2" fmla="*/ 2147483647 w 88"/>
                  <a:gd name="T3" fmla="*/ 0 h 146"/>
                  <a:gd name="T4" fmla="*/ 2147483647 w 88"/>
                  <a:gd name="T5" fmla="*/ 2147483647 h 146"/>
                  <a:gd name="T6" fmla="*/ 2147483647 w 88"/>
                  <a:gd name="T7" fmla="*/ 2147483647 h 146"/>
                  <a:gd name="T8" fmla="*/ 2147483647 w 88"/>
                  <a:gd name="T9" fmla="*/ 2147483647 h 146"/>
                  <a:gd name="T10" fmla="*/ 0 w 88"/>
                  <a:gd name="T11" fmla="*/ 2147483647 h 146"/>
                  <a:gd name="T12" fmla="*/ 0 w 88"/>
                  <a:gd name="T13" fmla="*/ 2147483647 h 146"/>
                  <a:gd name="T14" fmla="*/ 2147483647 w 88"/>
                  <a:gd name="T15" fmla="*/ 2147483647 h 146"/>
                  <a:gd name="T16" fmla="*/ 2147483647 w 88"/>
                  <a:gd name="T17" fmla="*/ 2147483647 h 146"/>
                  <a:gd name="T18" fmla="*/ 2147483647 w 88"/>
                  <a:gd name="T19" fmla="*/ 2147483647 h 146"/>
                  <a:gd name="T20" fmla="*/ 2147483647 w 88"/>
                  <a:gd name="T21" fmla="*/ 2147483647 h 146"/>
                  <a:gd name="T22" fmla="*/ 2147483647 w 88"/>
                  <a:gd name="T23" fmla="*/ 2147483647 h 146"/>
                  <a:gd name="T24" fmla="*/ 2147483647 w 88"/>
                  <a:gd name="T25" fmla="*/ 2147483647 h 146"/>
                  <a:gd name="T26" fmla="*/ 2147483647 w 88"/>
                  <a:gd name="T27" fmla="*/ 2147483647 h 146"/>
                  <a:gd name="T28" fmla="*/ 2147483647 w 88"/>
                  <a:gd name="T29" fmla="*/ 2147483647 h 146"/>
                  <a:gd name="T30" fmla="*/ 2147483647 w 88"/>
                  <a:gd name="T31" fmla="*/ 2147483647 h 146"/>
                  <a:gd name="T32" fmla="*/ 2147483647 w 88"/>
                  <a:gd name="T33" fmla="*/ 2147483647 h 146"/>
                  <a:gd name="T34" fmla="*/ 2147483647 w 88"/>
                  <a:gd name="T35" fmla="*/ 2147483647 h 146"/>
                  <a:gd name="T36" fmla="*/ 2147483647 w 88"/>
                  <a:gd name="T37" fmla="*/ 0 h 146"/>
                  <a:gd name="T38" fmla="*/ 2147483647 w 88"/>
                  <a:gd name="T39" fmla="*/ 0 h 1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146"/>
                  <a:gd name="T62" fmla="*/ 88 w 88"/>
                  <a:gd name="T63" fmla="*/ 146 h 1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146">
                    <a:moveTo>
                      <a:pt x="86" y="0"/>
                    </a:moveTo>
                    <a:lnTo>
                      <a:pt x="86" y="0"/>
                    </a:lnTo>
                    <a:lnTo>
                      <a:pt x="58" y="24"/>
                    </a:lnTo>
                    <a:lnTo>
                      <a:pt x="40" y="36"/>
                    </a:lnTo>
                    <a:lnTo>
                      <a:pt x="26" y="46"/>
                    </a:lnTo>
                    <a:lnTo>
                      <a:pt x="0" y="146"/>
                    </a:lnTo>
                    <a:lnTo>
                      <a:pt x="6" y="130"/>
                    </a:lnTo>
                    <a:lnTo>
                      <a:pt x="28" y="92"/>
                    </a:lnTo>
                    <a:lnTo>
                      <a:pt x="40" y="70"/>
                    </a:lnTo>
                    <a:lnTo>
                      <a:pt x="56" y="50"/>
                    </a:lnTo>
                    <a:lnTo>
                      <a:pt x="72" y="32"/>
                    </a:lnTo>
                    <a:lnTo>
                      <a:pt x="80" y="24"/>
                    </a:lnTo>
                    <a:lnTo>
                      <a:pt x="88" y="18"/>
                    </a:lnTo>
                    <a:lnTo>
                      <a:pt x="88" y="14"/>
                    </a:lnTo>
                    <a:lnTo>
                      <a:pt x="88" y="8"/>
                    </a:lnTo>
                    <a:lnTo>
                      <a:pt x="88" y="2"/>
                    </a:lnTo>
                    <a:lnTo>
                      <a:pt x="8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094" name="Freeform 25"/>
              <p:cNvSpPr>
                <a:spLocks noChangeArrowheads="1"/>
              </p:cNvSpPr>
              <p:nvPr/>
            </p:nvSpPr>
            <p:spPr bwMode="auto">
              <a:xfrm>
                <a:off x="0" y="69850"/>
                <a:ext cx="133350" cy="371475"/>
              </a:xfrm>
              <a:custGeom>
                <a:avLst/>
                <a:gdLst>
                  <a:gd name="T0" fmla="*/ 2147483647 w 84"/>
                  <a:gd name="T1" fmla="*/ 0 h 234"/>
                  <a:gd name="T2" fmla="*/ 2147483647 w 84"/>
                  <a:gd name="T3" fmla="*/ 2147483647 h 234"/>
                  <a:gd name="T4" fmla="*/ 2147483647 w 84"/>
                  <a:gd name="T5" fmla="*/ 2147483647 h 234"/>
                  <a:gd name="T6" fmla="*/ 2147483647 w 84"/>
                  <a:gd name="T7" fmla="*/ 2147483647 h 234"/>
                  <a:gd name="T8" fmla="*/ 2147483647 w 84"/>
                  <a:gd name="T9" fmla="*/ 2147483647 h 234"/>
                  <a:gd name="T10" fmla="*/ 2147483647 w 84"/>
                  <a:gd name="T11" fmla="*/ 2147483647 h 234"/>
                  <a:gd name="T12" fmla="*/ 2147483647 w 84"/>
                  <a:gd name="T13" fmla="*/ 2147483647 h 234"/>
                  <a:gd name="T14" fmla="*/ 0 w 84"/>
                  <a:gd name="T15" fmla="*/ 2147483647 h 234"/>
                  <a:gd name="T16" fmla="*/ 0 w 84"/>
                  <a:gd name="T17" fmla="*/ 2147483647 h 234"/>
                  <a:gd name="T18" fmla="*/ 2147483647 w 84"/>
                  <a:gd name="T19" fmla="*/ 2147483647 h 234"/>
                  <a:gd name="T20" fmla="*/ 2147483647 w 84"/>
                  <a:gd name="T21" fmla="*/ 2147483647 h 234"/>
                  <a:gd name="T22" fmla="*/ 2147483647 w 84"/>
                  <a:gd name="T23" fmla="*/ 2147483647 h 234"/>
                  <a:gd name="T24" fmla="*/ 2147483647 w 84"/>
                  <a:gd name="T25" fmla="*/ 2147483647 h 234"/>
                  <a:gd name="T26" fmla="*/ 2147483647 w 84"/>
                  <a:gd name="T27" fmla="*/ 2147483647 h 234"/>
                  <a:gd name="T28" fmla="*/ 2147483647 w 84"/>
                  <a:gd name="T29" fmla="*/ 2147483647 h 234"/>
                  <a:gd name="T30" fmla="*/ 2147483647 w 84"/>
                  <a:gd name="T31" fmla="*/ 2147483647 h 234"/>
                  <a:gd name="T32" fmla="*/ 2147483647 w 84"/>
                  <a:gd name="T33" fmla="*/ 2147483647 h 234"/>
                  <a:gd name="T34" fmla="*/ 2147483647 w 84"/>
                  <a:gd name="T35" fmla="*/ 2147483647 h 234"/>
                  <a:gd name="T36" fmla="*/ 2147483647 w 84"/>
                  <a:gd name="T37" fmla="*/ 2147483647 h 234"/>
                  <a:gd name="T38" fmla="*/ 2147483647 w 84"/>
                  <a:gd name="T39" fmla="*/ 2147483647 h 234"/>
                  <a:gd name="T40" fmla="*/ 2147483647 w 84"/>
                  <a:gd name="T41" fmla="*/ 2147483647 h 234"/>
                  <a:gd name="T42" fmla="*/ 2147483647 w 84"/>
                  <a:gd name="T43" fmla="*/ 2147483647 h 234"/>
                  <a:gd name="T44" fmla="*/ 2147483647 w 84"/>
                  <a:gd name="T45" fmla="*/ 2147483647 h 234"/>
                  <a:gd name="T46" fmla="*/ 2147483647 w 84"/>
                  <a:gd name="T47" fmla="*/ 2147483647 h 234"/>
                  <a:gd name="T48" fmla="*/ 2147483647 w 84"/>
                  <a:gd name="T49" fmla="*/ 2147483647 h 234"/>
                  <a:gd name="T50" fmla="*/ 2147483647 w 84"/>
                  <a:gd name="T51" fmla="*/ 2147483647 h 234"/>
                  <a:gd name="T52" fmla="*/ 2147483647 w 84"/>
                  <a:gd name="T53" fmla="*/ 2147483647 h 234"/>
                  <a:gd name="T54" fmla="*/ 2147483647 w 84"/>
                  <a:gd name="T55" fmla="*/ 2147483647 h 234"/>
                  <a:gd name="T56" fmla="*/ 2147483647 w 84"/>
                  <a:gd name="T57" fmla="*/ 2147483647 h 234"/>
                  <a:gd name="T58" fmla="*/ 2147483647 w 84"/>
                  <a:gd name="T59" fmla="*/ 2147483647 h 234"/>
                  <a:gd name="T60" fmla="*/ 2147483647 w 84"/>
                  <a:gd name="T61" fmla="*/ 2147483647 h 234"/>
                  <a:gd name="T62" fmla="*/ 2147483647 w 84"/>
                  <a:gd name="T63" fmla="*/ 0 h 2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234"/>
                  <a:gd name="T98" fmla="*/ 84 w 84"/>
                  <a:gd name="T99" fmla="*/ 234 h 23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234">
                    <a:moveTo>
                      <a:pt x="32" y="0"/>
                    </a:moveTo>
                    <a:lnTo>
                      <a:pt x="22" y="20"/>
                    </a:lnTo>
                    <a:lnTo>
                      <a:pt x="26" y="30"/>
                    </a:lnTo>
                    <a:lnTo>
                      <a:pt x="16" y="48"/>
                    </a:lnTo>
                    <a:lnTo>
                      <a:pt x="8" y="70"/>
                    </a:lnTo>
                    <a:lnTo>
                      <a:pt x="2" y="98"/>
                    </a:lnTo>
                    <a:lnTo>
                      <a:pt x="0" y="114"/>
                    </a:lnTo>
                    <a:lnTo>
                      <a:pt x="0" y="130"/>
                    </a:lnTo>
                    <a:lnTo>
                      <a:pt x="2" y="146"/>
                    </a:lnTo>
                    <a:lnTo>
                      <a:pt x="6" y="162"/>
                    </a:lnTo>
                    <a:lnTo>
                      <a:pt x="12" y="178"/>
                    </a:lnTo>
                    <a:lnTo>
                      <a:pt x="22" y="194"/>
                    </a:lnTo>
                    <a:lnTo>
                      <a:pt x="34" y="210"/>
                    </a:lnTo>
                    <a:lnTo>
                      <a:pt x="50" y="226"/>
                    </a:lnTo>
                    <a:lnTo>
                      <a:pt x="84" y="234"/>
                    </a:lnTo>
                    <a:lnTo>
                      <a:pt x="72" y="198"/>
                    </a:lnTo>
                    <a:lnTo>
                      <a:pt x="68" y="194"/>
                    </a:lnTo>
                    <a:lnTo>
                      <a:pt x="58" y="188"/>
                    </a:lnTo>
                    <a:lnTo>
                      <a:pt x="46" y="176"/>
                    </a:lnTo>
                    <a:lnTo>
                      <a:pt x="32" y="158"/>
                    </a:lnTo>
                    <a:lnTo>
                      <a:pt x="26" y="148"/>
                    </a:lnTo>
                    <a:lnTo>
                      <a:pt x="22" y="136"/>
                    </a:lnTo>
                    <a:lnTo>
                      <a:pt x="18" y="122"/>
                    </a:lnTo>
                    <a:lnTo>
                      <a:pt x="16" y="108"/>
                    </a:lnTo>
                    <a:lnTo>
                      <a:pt x="16" y="90"/>
                    </a:lnTo>
                    <a:lnTo>
                      <a:pt x="18" y="72"/>
                    </a:lnTo>
                    <a:lnTo>
                      <a:pt x="24" y="52"/>
                    </a:lnTo>
                    <a:lnTo>
                      <a:pt x="32" y="32"/>
                    </a:lnTo>
                    <a:lnTo>
                      <a:pt x="38" y="26"/>
                    </a:lnTo>
                    <a:lnTo>
                      <a:pt x="32" y="0"/>
                    </a:lnTo>
                    <a:close/>
                  </a:path>
                </a:pathLst>
              </a:custGeom>
              <a:solidFill>
                <a:srgbClr val="217D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sp>
        <p:nvSpPr>
          <p:cNvPr id="3086" name="TextBox 20"/>
          <p:cNvSpPr txBox="1">
            <a:spLocks noChangeArrowheads="1"/>
          </p:cNvSpPr>
          <p:nvPr/>
        </p:nvSpPr>
        <p:spPr bwMode="auto">
          <a:xfrm>
            <a:off x="381110" y="3429000"/>
            <a:ext cx="289549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ctr" rtl="1" eaLnBrk="1" hangingPunct="1"/>
            <a:r>
              <a:rPr lang="fa-IR" sz="1600" dirty="0">
                <a:latin typeface="Calibri" pitchFamily="34" charset="0"/>
                <a:cs typeface="2  Baran" pitchFamily="2" charset="-78"/>
              </a:rPr>
              <a:t> </a:t>
            </a:r>
            <a:endParaRPr lang="fa-IR" sz="1600" dirty="0">
              <a:solidFill>
                <a:srgbClr val="165EC3"/>
              </a:solidFill>
              <a:latin typeface="Calibri" pitchFamily="34" charset="0"/>
              <a:cs typeface="2  Baran" pitchFamily="2" charset="-78"/>
            </a:endParaRPr>
          </a:p>
          <a:p>
            <a:pPr algn="ctr" rtl="1" eaLnBrk="1" hangingPunct="1"/>
            <a:r>
              <a:rPr lang="fa-IR" sz="1600" dirty="0">
                <a:latin typeface="Calibri" pitchFamily="34" charset="0"/>
                <a:cs typeface="2  Baran" pitchFamily="2" charset="-78"/>
              </a:rPr>
              <a:t>دکتر یحیی کامیابی</a:t>
            </a:r>
          </a:p>
          <a:p>
            <a:pPr algn="ctr" rtl="1" eaLnBrk="1" hangingPunct="1"/>
            <a:r>
              <a:rPr lang="fa-IR" sz="1600" dirty="0">
                <a:solidFill>
                  <a:srgbClr val="165EC3"/>
                </a:solidFill>
                <a:latin typeface="Calibri" pitchFamily="34" charset="0"/>
                <a:cs typeface="2  Baran" pitchFamily="2" charset="-78"/>
              </a:rPr>
              <a:t>عضو </a:t>
            </a:r>
            <a:r>
              <a:rPr lang="fa-IR" sz="1600" dirty="0" smtClean="0">
                <a:solidFill>
                  <a:srgbClr val="165EC3"/>
                </a:solidFill>
                <a:latin typeface="Calibri" pitchFamily="34" charset="0"/>
                <a:cs typeface="2  Baran" pitchFamily="2" charset="-78"/>
              </a:rPr>
              <a:t>هیات </a:t>
            </a:r>
            <a:r>
              <a:rPr lang="fa-IR" sz="1600" dirty="0">
                <a:solidFill>
                  <a:srgbClr val="165EC3"/>
                </a:solidFill>
                <a:latin typeface="Calibri" pitchFamily="34" charset="0"/>
                <a:cs typeface="2  Baran" pitchFamily="2" charset="-78"/>
              </a:rPr>
              <a:t>علمی دانشگاه مازندران</a:t>
            </a:r>
            <a:endParaRPr lang="en-US" sz="1600" dirty="0">
              <a:solidFill>
                <a:srgbClr val="165EC3"/>
              </a:solidFill>
              <a:latin typeface="Calibri" pitchFamily="34" charset="0"/>
              <a:cs typeface="2  Baran" pitchFamily="2" charset="-78"/>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084"/>
                                        </p:tgtEl>
                                        <p:attrNameLst>
                                          <p:attrName>style.visibility</p:attrName>
                                        </p:attrNameLst>
                                      </p:cBhvr>
                                      <p:to>
                                        <p:strVal val="visible"/>
                                      </p:to>
                                    </p:set>
                                    <p:animEffect transition="in" filter="wheel(1)">
                                      <p:cBhvr>
                                        <p:cTn id="7" dur="2000"/>
                                        <p:tgtEl>
                                          <p:spTgt spid="30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086"/>
                                        </p:tgtEl>
                                        <p:attrNameLst>
                                          <p:attrName>style.visibility</p:attrName>
                                        </p:attrNameLst>
                                      </p:cBhvr>
                                      <p:to>
                                        <p:strVal val="visible"/>
                                      </p:to>
                                    </p:set>
                                    <p:animEffect transition="in" filter="circle(in)">
                                      <p:cBhvr>
                                        <p:cTn id="12" dur="2000"/>
                                        <p:tgtEl>
                                          <p:spTgt spid="3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4" grpId="0"/>
      <p:bldP spid="308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Oval 3"/>
          <p:cNvSpPr>
            <a:spLocks noChangeArrowheads="1"/>
          </p:cNvSpPr>
          <p:nvPr/>
        </p:nvSpPr>
        <p:spPr bwMode="auto">
          <a:xfrm>
            <a:off x="2268538" y="260350"/>
            <a:ext cx="3744912" cy="1655763"/>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b="1" i="1">
                <a:cs typeface="B Nazanin" pitchFamily="2" charset="-78"/>
              </a:rPr>
              <a:t>چرخه تامین مالی</a:t>
            </a:r>
          </a:p>
          <a:p>
            <a:pPr algn="ctr" rtl="1">
              <a:defRPr/>
            </a:pPr>
            <a:endParaRPr lang="fa-IR" b="1" i="1">
              <a:cs typeface="B Nazanin" pitchFamily="2" charset="-78"/>
            </a:endParaRPr>
          </a:p>
          <a:p>
            <a:pPr algn="ctr" rtl="1">
              <a:defRPr/>
            </a:pPr>
            <a:endParaRPr lang="en-US" b="1" i="1">
              <a:cs typeface="B Nazanin" pitchFamily="2" charset="-78"/>
            </a:endParaRPr>
          </a:p>
          <a:p>
            <a:pPr algn="ctr" rtl="1">
              <a:defRPr/>
            </a:pPr>
            <a:endParaRPr lang="en-US" b="1" i="1">
              <a:cs typeface="B Nazanin" pitchFamily="2" charset="-78"/>
            </a:endParaRPr>
          </a:p>
        </p:txBody>
      </p:sp>
      <p:sp>
        <p:nvSpPr>
          <p:cNvPr id="7171" name="Rectangle 4"/>
          <p:cNvSpPr>
            <a:spLocks noChangeArrowheads="1"/>
          </p:cNvSpPr>
          <p:nvPr/>
        </p:nvSpPr>
        <p:spPr bwMode="auto">
          <a:xfrm>
            <a:off x="4859338" y="1052513"/>
            <a:ext cx="1006475" cy="36036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b="1">
                <a:cs typeface="B Nazanin" pitchFamily="2" charset="-78"/>
              </a:rPr>
              <a:t>پرداخت نقد</a:t>
            </a:r>
            <a:endParaRPr lang="en-US" b="1">
              <a:cs typeface="B Nazanin" pitchFamily="2" charset="-78"/>
            </a:endParaRPr>
          </a:p>
        </p:txBody>
      </p:sp>
      <p:sp>
        <p:nvSpPr>
          <p:cNvPr id="7172" name="Line 5"/>
          <p:cNvSpPr>
            <a:spLocks noChangeShapeType="1"/>
          </p:cNvSpPr>
          <p:nvPr/>
        </p:nvSpPr>
        <p:spPr bwMode="auto">
          <a:xfrm flipH="1" flipV="1">
            <a:off x="4427538" y="1268413"/>
            <a:ext cx="431800"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73" name="Rectangle 6"/>
          <p:cNvSpPr>
            <a:spLocks noChangeArrowheads="1"/>
          </p:cNvSpPr>
          <p:nvPr/>
        </p:nvSpPr>
        <p:spPr bwMode="auto">
          <a:xfrm rot="10823328" flipV="1">
            <a:off x="2484438" y="1052513"/>
            <a:ext cx="933450" cy="36353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marL="342900" indent="-342900" algn="r" rtl="1">
              <a:defRPr/>
            </a:pPr>
            <a:r>
              <a:rPr lang="fa-IR" dirty="0">
                <a:cs typeface="B Nazanin" pitchFamily="2" charset="-78"/>
              </a:rPr>
              <a:t>وصول نقد</a:t>
            </a:r>
            <a:endParaRPr lang="en-US" dirty="0">
              <a:cs typeface="B Nazanin" pitchFamily="2" charset="-78"/>
            </a:endParaRPr>
          </a:p>
        </p:txBody>
      </p:sp>
      <p:sp>
        <p:nvSpPr>
          <p:cNvPr id="7174" name="AutoShape 7"/>
          <p:cNvSpPr>
            <a:spLocks noChangeArrowheads="1"/>
          </p:cNvSpPr>
          <p:nvPr/>
        </p:nvSpPr>
        <p:spPr bwMode="auto">
          <a:xfrm>
            <a:off x="4140200" y="1125538"/>
            <a:ext cx="288925" cy="287337"/>
          </a:xfrm>
          <a:prstGeom prst="diamond">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r" rtl="1">
              <a:defRPr/>
            </a:pPr>
            <a:endParaRPr lang="en-US">
              <a:cs typeface="B Nazanin" pitchFamily="2" charset="-78"/>
            </a:endParaRPr>
          </a:p>
        </p:txBody>
      </p:sp>
      <p:cxnSp>
        <p:nvCxnSpPr>
          <p:cNvPr id="7175" name="AutoShape 8"/>
          <p:cNvCxnSpPr>
            <a:cxnSpLocks noChangeShapeType="1"/>
            <a:stCxn id="7170" idx="5"/>
            <a:endCxn id="7170" idx="5"/>
          </p:cNvCxnSpPr>
          <p:nvPr/>
        </p:nvCxnSpPr>
        <p:spPr bwMode="auto">
          <a:xfrm>
            <a:off x="5465763" y="1673225"/>
            <a:ext cx="0" cy="0"/>
          </a:xfrm>
          <a:prstGeom prst="straightConnector1">
            <a:avLst/>
          </a:prstGeom>
          <a:ln>
            <a:headEnd/>
            <a:tailEnd type="triangle" w="med" len="med"/>
          </a:ln>
        </p:spPr>
        <p:style>
          <a:lnRef idx="1">
            <a:schemeClr val="accent4"/>
          </a:lnRef>
          <a:fillRef idx="2">
            <a:schemeClr val="accent4"/>
          </a:fillRef>
          <a:effectRef idx="1">
            <a:schemeClr val="accent4"/>
          </a:effectRef>
          <a:fontRef idx="minor">
            <a:schemeClr val="dk1"/>
          </a:fontRef>
        </p:style>
      </p:cxnSp>
      <p:sp>
        <p:nvSpPr>
          <p:cNvPr id="7176" name="Line 9"/>
          <p:cNvSpPr>
            <a:spLocks noChangeShapeType="1"/>
          </p:cNvSpPr>
          <p:nvPr/>
        </p:nvSpPr>
        <p:spPr bwMode="auto">
          <a:xfrm>
            <a:off x="5724525" y="1557338"/>
            <a:ext cx="576263" cy="64770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77" name="Oval 10"/>
          <p:cNvSpPr>
            <a:spLocks noChangeArrowheads="1"/>
          </p:cNvSpPr>
          <p:nvPr/>
        </p:nvSpPr>
        <p:spPr bwMode="auto">
          <a:xfrm>
            <a:off x="5867400" y="2111375"/>
            <a:ext cx="2879725" cy="936625"/>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endParaRPr lang="en-US">
              <a:cs typeface="B Nazanin" pitchFamily="2" charset="-78"/>
            </a:endParaRPr>
          </a:p>
        </p:txBody>
      </p:sp>
      <p:sp>
        <p:nvSpPr>
          <p:cNvPr id="7178" name="Rectangle 11"/>
          <p:cNvSpPr>
            <a:spLocks noChangeArrowheads="1"/>
          </p:cNvSpPr>
          <p:nvPr/>
        </p:nvSpPr>
        <p:spPr bwMode="auto">
          <a:xfrm>
            <a:off x="5724525" y="1557338"/>
            <a:ext cx="863600" cy="369887"/>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just" rtl="1">
              <a:defRPr/>
            </a:pPr>
            <a:r>
              <a:rPr lang="fa-IR" b="1" i="1">
                <a:cs typeface="B Nazanin" pitchFamily="2" charset="-78"/>
              </a:rPr>
              <a:t> نقد</a:t>
            </a:r>
            <a:endParaRPr lang="en-US" b="1" i="1">
              <a:cs typeface="B Nazanin" pitchFamily="2" charset="-78"/>
            </a:endParaRPr>
          </a:p>
        </p:txBody>
      </p:sp>
      <p:sp>
        <p:nvSpPr>
          <p:cNvPr id="7179" name="Rectangle 12"/>
          <p:cNvSpPr>
            <a:spLocks noChangeArrowheads="1"/>
          </p:cNvSpPr>
          <p:nvPr/>
        </p:nvSpPr>
        <p:spPr bwMode="auto">
          <a:xfrm>
            <a:off x="7740650" y="2349500"/>
            <a:ext cx="936625" cy="35877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b="1">
                <a:cs typeface="B Nazanin" pitchFamily="2" charset="-78"/>
              </a:rPr>
              <a:t>پرداخت نقد</a:t>
            </a:r>
            <a:endParaRPr lang="en-US" b="1">
              <a:cs typeface="B Nazanin" pitchFamily="2" charset="-78"/>
            </a:endParaRPr>
          </a:p>
        </p:txBody>
      </p:sp>
      <p:sp>
        <p:nvSpPr>
          <p:cNvPr id="7180" name="Rectangle 13"/>
          <p:cNvSpPr>
            <a:spLocks noChangeArrowheads="1"/>
          </p:cNvSpPr>
          <p:nvPr/>
        </p:nvSpPr>
        <p:spPr bwMode="auto">
          <a:xfrm>
            <a:off x="6084888" y="2349500"/>
            <a:ext cx="863600" cy="35877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b="1">
                <a:cs typeface="B Nazanin" pitchFamily="2" charset="-78"/>
              </a:rPr>
              <a:t>وصول نقد</a:t>
            </a:r>
            <a:endParaRPr lang="en-US" b="1">
              <a:cs typeface="B Nazanin" pitchFamily="2" charset="-78"/>
            </a:endParaRPr>
          </a:p>
        </p:txBody>
      </p:sp>
      <p:sp>
        <p:nvSpPr>
          <p:cNvPr id="7181" name="Line 14"/>
          <p:cNvSpPr>
            <a:spLocks noChangeShapeType="1"/>
          </p:cNvSpPr>
          <p:nvPr/>
        </p:nvSpPr>
        <p:spPr bwMode="auto">
          <a:xfrm flipH="1" flipV="1">
            <a:off x="7667625" y="4005263"/>
            <a:ext cx="0"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82" name="Line 15"/>
          <p:cNvSpPr>
            <a:spLocks noChangeShapeType="1"/>
          </p:cNvSpPr>
          <p:nvPr/>
        </p:nvSpPr>
        <p:spPr bwMode="auto">
          <a:xfrm flipH="1">
            <a:off x="2514600" y="1752600"/>
            <a:ext cx="576263" cy="43180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83" name="Oval 16"/>
          <p:cNvSpPr>
            <a:spLocks noChangeArrowheads="1"/>
          </p:cNvSpPr>
          <p:nvPr/>
        </p:nvSpPr>
        <p:spPr bwMode="auto">
          <a:xfrm>
            <a:off x="457200" y="2133600"/>
            <a:ext cx="2663825" cy="935038"/>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b="1" i="1">
                <a:cs typeface="B Nazanin" pitchFamily="2" charset="-78"/>
              </a:rPr>
              <a:t>چرخه منابع انسانی</a:t>
            </a:r>
          </a:p>
          <a:p>
            <a:pPr algn="ctr" rtl="1">
              <a:defRPr/>
            </a:pPr>
            <a:endParaRPr lang="fa-IR" b="1" i="1">
              <a:cs typeface="B Nazanin" pitchFamily="2" charset="-78"/>
            </a:endParaRPr>
          </a:p>
          <a:p>
            <a:pPr algn="ctr" rtl="1">
              <a:defRPr/>
            </a:pPr>
            <a:endParaRPr lang="en-US" b="1" i="1">
              <a:cs typeface="B Nazanin" pitchFamily="2" charset="-78"/>
            </a:endParaRPr>
          </a:p>
        </p:txBody>
      </p:sp>
      <p:sp>
        <p:nvSpPr>
          <p:cNvPr id="7184" name="Rectangle 17"/>
          <p:cNvSpPr>
            <a:spLocks noChangeArrowheads="1"/>
          </p:cNvSpPr>
          <p:nvPr/>
        </p:nvSpPr>
        <p:spPr bwMode="auto">
          <a:xfrm>
            <a:off x="2168525" y="2590800"/>
            <a:ext cx="574675" cy="360363"/>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sz="1200" b="1">
                <a:cs typeface="B Nazanin" pitchFamily="2" charset="-78"/>
              </a:rPr>
              <a:t>پرداخت نقد</a:t>
            </a:r>
            <a:endParaRPr lang="en-US" sz="1200" b="1">
              <a:cs typeface="B Nazanin" pitchFamily="2" charset="-78"/>
            </a:endParaRPr>
          </a:p>
        </p:txBody>
      </p:sp>
      <p:sp>
        <p:nvSpPr>
          <p:cNvPr id="7185" name="Rectangle 18"/>
          <p:cNvSpPr>
            <a:spLocks noChangeArrowheads="1"/>
          </p:cNvSpPr>
          <p:nvPr/>
        </p:nvSpPr>
        <p:spPr bwMode="auto">
          <a:xfrm>
            <a:off x="800100" y="2590800"/>
            <a:ext cx="576263" cy="360363"/>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sz="1200" b="1">
                <a:cs typeface="B Nazanin" pitchFamily="2" charset="-78"/>
              </a:rPr>
              <a:t>وصول نقد</a:t>
            </a:r>
            <a:endParaRPr lang="en-US" sz="1200" b="1">
              <a:cs typeface="B Nazanin" pitchFamily="2" charset="-78"/>
            </a:endParaRPr>
          </a:p>
        </p:txBody>
      </p:sp>
      <p:sp>
        <p:nvSpPr>
          <p:cNvPr id="7186" name="Line 19"/>
          <p:cNvSpPr>
            <a:spLocks noChangeShapeType="1"/>
          </p:cNvSpPr>
          <p:nvPr/>
        </p:nvSpPr>
        <p:spPr bwMode="auto">
          <a:xfrm>
            <a:off x="2843213" y="4365625"/>
            <a:ext cx="0"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87" name="Line 20"/>
          <p:cNvSpPr>
            <a:spLocks noChangeShapeType="1"/>
          </p:cNvSpPr>
          <p:nvPr/>
        </p:nvSpPr>
        <p:spPr bwMode="auto">
          <a:xfrm>
            <a:off x="1808163" y="2735263"/>
            <a:ext cx="360362"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88" name="Rectangle 21"/>
          <p:cNvSpPr>
            <a:spLocks noChangeArrowheads="1"/>
          </p:cNvSpPr>
          <p:nvPr/>
        </p:nvSpPr>
        <p:spPr bwMode="auto">
          <a:xfrm rot="10800000" flipH="1" flipV="1">
            <a:off x="2051050" y="1601788"/>
            <a:ext cx="576263" cy="368300"/>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just" rtl="1">
              <a:defRPr/>
            </a:pPr>
            <a:r>
              <a:rPr lang="fa-IR" b="1" i="1" dirty="0">
                <a:cs typeface="B Nazanin" pitchFamily="2" charset="-78"/>
              </a:rPr>
              <a:t>نقد</a:t>
            </a:r>
            <a:endParaRPr lang="en-US" b="1" i="1" dirty="0">
              <a:cs typeface="B Nazanin" pitchFamily="2" charset="-78"/>
            </a:endParaRPr>
          </a:p>
        </p:txBody>
      </p:sp>
      <p:sp>
        <p:nvSpPr>
          <p:cNvPr id="7189" name="Line 22"/>
          <p:cNvSpPr>
            <a:spLocks noChangeShapeType="1"/>
          </p:cNvSpPr>
          <p:nvPr/>
        </p:nvSpPr>
        <p:spPr bwMode="auto">
          <a:xfrm flipH="1">
            <a:off x="3419475" y="1268413"/>
            <a:ext cx="720725"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90" name="Line 23"/>
          <p:cNvSpPr>
            <a:spLocks noChangeShapeType="1"/>
          </p:cNvSpPr>
          <p:nvPr/>
        </p:nvSpPr>
        <p:spPr bwMode="auto">
          <a:xfrm flipH="1">
            <a:off x="6948488" y="2565400"/>
            <a:ext cx="288925"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91" name="Line 24"/>
          <p:cNvSpPr>
            <a:spLocks noChangeShapeType="1"/>
          </p:cNvSpPr>
          <p:nvPr/>
        </p:nvSpPr>
        <p:spPr bwMode="auto">
          <a:xfrm>
            <a:off x="4267200" y="1916113"/>
            <a:ext cx="0" cy="1128712"/>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92" name="Oval 25"/>
          <p:cNvSpPr>
            <a:spLocks noChangeArrowheads="1"/>
          </p:cNvSpPr>
          <p:nvPr/>
        </p:nvSpPr>
        <p:spPr bwMode="auto">
          <a:xfrm>
            <a:off x="2895600" y="3124200"/>
            <a:ext cx="2808288" cy="1368425"/>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b="1" dirty="0">
                <a:cs typeface="B Nazanin" pitchFamily="2" charset="-78"/>
              </a:rPr>
              <a:t>دفترکل وسیستم گزارشگری</a:t>
            </a:r>
            <a:endParaRPr lang="en-US" b="1" dirty="0">
              <a:cs typeface="B Nazanin" pitchFamily="2" charset="-78"/>
            </a:endParaRPr>
          </a:p>
        </p:txBody>
      </p:sp>
      <p:sp>
        <p:nvSpPr>
          <p:cNvPr id="7193" name="Line 26"/>
          <p:cNvSpPr>
            <a:spLocks noChangeShapeType="1"/>
          </p:cNvSpPr>
          <p:nvPr/>
        </p:nvSpPr>
        <p:spPr bwMode="auto">
          <a:xfrm>
            <a:off x="2286000" y="3044825"/>
            <a:ext cx="625475" cy="612775"/>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94" name="Rectangle 27"/>
          <p:cNvSpPr>
            <a:spLocks noChangeArrowheads="1"/>
          </p:cNvSpPr>
          <p:nvPr/>
        </p:nvSpPr>
        <p:spPr bwMode="auto">
          <a:xfrm flipH="1">
            <a:off x="2514600" y="3124200"/>
            <a:ext cx="715963" cy="366713"/>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just" rtl="1">
              <a:defRPr/>
            </a:pPr>
            <a:r>
              <a:rPr lang="fa-IR" b="1" i="1" dirty="0">
                <a:cs typeface="B Nazanin" pitchFamily="2" charset="-78"/>
              </a:rPr>
              <a:t>داده</a:t>
            </a:r>
          </a:p>
        </p:txBody>
      </p:sp>
      <p:sp>
        <p:nvSpPr>
          <p:cNvPr id="7195" name="Rectangle 28"/>
          <p:cNvSpPr>
            <a:spLocks noChangeArrowheads="1"/>
          </p:cNvSpPr>
          <p:nvPr/>
        </p:nvSpPr>
        <p:spPr bwMode="auto">
          <a:xfrm>
            <a:off x="4441825" y="2708275"/>
            <a:ext cx="517525" cy="36988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just" rtl="1">
              <a:defRPr/>
            </a:pPr>
            <a:r>
              <a:rPr lang="fa-IR" b="1" i="1" dirty="0">
                <a:cs typeface="B Nazanin" pitchFamily="2" charset="-78"/>
              </a:rPr>
              <a:t>داده</a:t>
            </a:r>
          </a:p>
        </p:txBody>
      </p:sp>
      <p:sp>
        <p:nvSpPr>
          <p:cNvPr id="7196" name="Line 29"/>
          <p:cNvSpPr>
            <a:spLocks noChangeShapeType="1"/>
          </p:cNvSpPr>
          <p:nvPr/>
        </p:nvSpPr>
        <p:spPr bwMode="auto">
          <a:xfrm flipH="1">
            <a:off x="5638800" y="2895600"/>
            <a:ext cx="576263" cy="719138"/>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97" name="Rectangle 30"/>
          <p:cNvSpPr>
            <a:spLocks noChangeArrowheads="1"/>
          </p:cNvSpPr>
          <p:nvPr/>
        </p:nvSpPr>
        <p:spPr bwMode="auto">
          <a:xfrm flipH="1">
            <a:off x="5942013" y="3213100"/>
            <a:ext cx="719137" cy="366713"/>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just" rtl="1">
              <a:defRPr/>
            </a:pPr>
            <a:r>
              <a:rPr lang="fa-IR" b="1" i="1" dirty="0">
                <a:cs typeface="B Nazanin" pitchFamily="2" charset="-78"/>
              </a:rPr>
              <a:t>   داده</a:t>
            </a:r>
            <a:endParaRPr lang="en-US" b="1" i="1" dirty="0">
              <a:cs typeface="B Nazanin" pitchFamily="2" charset="-78"/>
            </a:endParaRPr>
          </a:p>
        </p:txBody>
      </p:sp>
      <p:sp>
        <p:nvSpPr>
          <p:cNvPr id="7198" name="Line 31"/>
          <p:cNvSpPr>
            <a:spLocks noChangeShapeType="1"/>
          </p:cNvSpPr>
          <p:nvPr/>
        </p:nvSpPr>
        <p:spPr bwMode="auto">
          <a:xfrm>
            <a:off x="6588125" y="2819400"/>
            <a:ext cx="0" cy="1296988"/>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199" name="Rectangle 32"/>
          <p:cNvSpPr>
            <a:spLocks noChangeArrowheads="1"/>
          </p:cNvSpPr>
          <p:nvPr/>
        </p:nvSpPr>
        <p:spPr bwMode="auto">
          <a:xfrm rot="5400000" flipH="1">
            <a:off x="8279607" y="3798093"/>
            <a:ext cx="933450" cy="366713"/>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just" rtl="1">
              <a:defRPr/>
            </a:pPr>
            <a:r>
              <a:rPr lang="fa-IR" b="1" i="1" dirty="0">
                <a:cs typeface="B Nazanin" pitchFamily="2" charset="-78"/>
              </a:rPr>
              <a:t>مواداولیه</a:t>
            </a:r>
            <a:endParaRPr lang="en-US" b="1" i="1" dirty="0">
              <a:cs typeface="B Nazanin" pitchFamily="2" charset="-78"/>
            </a:endParaRPr>
          </a:p>
        </p:txBody>
      </p:sp>
      <p:sp>
        <p:nvSpPr>
          <p:cNvPr id="7201" name="Oval 34"/>
          <p:cNvSpPr>
            <a:spLocks noChangeArrowheads="1"/>
          </p:cNvSpPr>
          <p:nvPr/>
        </p:nvSpPr>
        <p:spPr bwMode="auto">
          <a:xfrm>
            <a:off x="4724400" y="4267200"/>
            <a:ext cx="3600450" cy="1524000"/>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b="1" dirty="0">
                <a:cs typeface="B Nazanin" pitchFamily="2" charset="-78"/>
              </a:rPr>
              <a:t>چرخه تولید</a:t>
            </a:r>
          </a:p>
          <a:p>
            <a:pPr algn="ctr" rtl="1">
              <a:defRPr/>
            </a:pPr>
            <a:endParaRPr lang="fa-IR" b="1" dirty="0">
              <a:cs typeface="B Nazanin" pitchFamily="2" charset="-78"/>
            </a:endParaRPr>
          </a:p>
          <a:p>
            <a:pPr algn="ctr" rtl="1">
              <a:defRPr/>
            </a:pPr>
            <a:endParaRPr lang="fa-IR" b="1" dirty="0">
              <a:cs typeface="B Nazanin" pitchFamily="2" charset="-78"/>
            </a:endParaRPr>
          </a:p>
          <a:p>
            <a:pPr algn="ctr" rtl="1">
              <a:defRPr/>
            </a:pPr>
            <a:endParaRPr lang="en-US" b="1" dirty="0">
              <a:cs typeface="B Nazanin" pitchFamily="2" charset="-78"/>
            </a:endParaRPr>
          </a:p>
        </p:txBody>
      </p:sp>
      <p:sp>
        <p:nvSpPr>
          <p:cNvPr id="7202" name="Line 35"/>
          <p:cNvSpPr>
            <a:spLocks noChangeShapeType="1"/>
          </p:cNvSpPr>
          <p:nvPr/>
        </p:nvSpPr>
        <p:spPr bwMode="auto">
          <a:xfrm flipH="1" flipV="1">
            <a:off x="3708400" y="5940425"/>
            <a:ext cx="2735263"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03" name="Oval 36"/>
          <p:cNvSpPr>
            <a:spLocks noChangeArrowheads="1"/>
          </p:cNvSpPr>
          <p:nvPr/>
        </p:nvSpPr>
        <p:spPr bwMode="auto">
          <a:xfrm>
            <a:off x="1376363" y="5410200"/>
            <a:ext cx="2433637" cy="692150"/>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sz="1400" b="1" dirty="0">
                <a:cs typeface="B Nazanin" pitchFamily="2" charset="-78"/>
              </a:rPr>
              <a:t>چرخه درامد</a:t>
            </a:r>
          </a:p>
          <a:p>
            <a:pPr algn="ctr" rtl="1">
              <a:defRPr/>
            </a:pPr>
            <a:endParaRPr lang="fa-IR" sz="1400" b="1" dirty="0">
              <a:cs typeface="B Nazanin" pitchFamily="2" charset="-78"/>
            </a:endParaRPr>
          </a:p>
          <a:p>
            <a:pPr algn="ctr" rtl="1">
              <a:defRPr/>
            </a:pPr>
            <a:endParaRPr lang="en-US" b="1" dirty="0">
              <a:cs typeface="B Nazanin" pitchFamily="2" charset="-78"/>
            </a:endParaRPr>
          </a:p>
        </p:txBody>
      </p:sp>
      <p:sp>
        <p:nvSpPr>
          <p:cNvPr id="7204" name="Line 37"/>
          <p:cNvSpPr>
            <a:spLocks noChangeShapeType="1"/>
          </p:cNvSpPr>
          <p:nvPr/>
        </p:nvSpPr>
        <p:spPr bwMode="auto">
          <a:xfrm flipV="1">
            <a:off x="3779838" y="4876800"/>
            <a:ext cx="647700" cy="809625"/>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05" name="Line 38"/>
          <p:cNvSpPr>
            <a:spLocks noChangeShapeType="1"/>
          </p:cNvSpPr>
          <p:nvPr/>
        </p:nvSpPr>
        <p:spPr bwMode="auto">
          <a:xfrm>
            <a:off x="1219200" y="4800600"/>
            <a:ext cx="3700463"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06" name="Line 39"/>
          <p:cNvSpPr>
            <a:spLocks noChangeShapeType="1"/>
          </p:cNvSpPr>
          <p:nvPr/>
        </p:nvSpPr>
        <p:spPr bwMode="auto">
          <a:xfrm flipH="1" flipV="1">
            <a:off x="323850" y="5943600"/>
            <a:ext cx="1295400"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07" name="Line 40"/>
          <p:cNvSpPr>
            <a:spLocks noChangeShapeType="1"/>
          </p:cNvSpPr>
          <p:nvPr/>
        </p:nvSpPr>
        <p:spPr bwMode="auto">
          <a:xfrm flipV="1">
            <a:off x="323850" y="1052513"/>
            <a:ext cx="0" cy="4860925"/>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08" name="Line 41"/>
          <p:cNvSpPr>
            <a:spLocks noChangeShapeType="1"/>
          </p:cNvSpPr>
          <p:nvPr/>
        </p:nvSpPr>
        <p:spPr bwMode="auto">
          <a:xfrm>
            <a:off x="323850" y="1052513"/>
            <a:ext cx="1944688"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09" name="Line 42"/>
          <p:cNvSpPr>
            <a:spLocks noChangeShapeType="1"/>
          </p:cNvSpPr>
          <p:nvPr/>
        </p:nvSpPr>
        <p:spPr bwMode="auto">
          <a:xfrm>
            <a:off x="6459538" y="5791200"/>
            <a:ext cx="0" cy="144463"/>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10" name="Rectangle 43"/>
          <p:cNvSpPr>
            <a:spLocks noChangeArrowheads="1"/>
          </p:cNvSpPr>
          <p:nvPr/>
        </p:nvSpPr>
        <p:spPr bwMode="auto">
          <a:xfrm>
            <a:off x="7207250" y="5715000"/>
            <a:ext cx="1779588" cy="366713"/>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just" rtl="1">
              <a:defRPr/>
            </a:pPr>
            <a:r>
              <a:rPr lang="fa-IR" b="1" i="1" dirty="0">
                <a:cs typeface="B Nazanin" pitchFamily="2" charset="-78"/>
              </a:rPr>
              <a:t>کالای ساخته شده</a:t>
            </a:r>
            <a:endParaRPr lang="en-US" b="1" i="1" dirty="0">
              <a:cs typeface="B Nazanin" pitchFamily="2" charset="-78"/>
            </a:endParaRPr>
          </a:p>
        </p:txBody>
      </p:sp>
      <p:sp>
        <p:nvSpPr>
          <p:cNvPr id="7211" name="Rectangle 44"/>
          <p:cNvSpPr>
            <a:spLocks noChangeArrowheads="1"/>
          </p:cNvSpPr>
          <p:nvPr/>
        </p:nvSpPr>
        <p:spPr bwMode="auto">
          <a:xfrm>
            <a:off x="893763" y="4876800"/>
            <a:ext cx="2447925" cy="366713"/>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just" rtl="1">
              <a:defRPr/>
            </a:pPr>
            <a:r>
              <a:rPr lang="fa-IR" b="1" i="1" dirty="0">
                <a:cs typeface="B Nazanin" pitchFamily="2" charset="-78"/>
              </a:rPr>
              <a:t> داده               دستمزد</a:t>
            </a:r>
            <a:endParaRPr lang="en-US" b="1" i="1" dirty="0">
              <a:cs typeface="B Nazanin" pitchFamily="2" charset="-78"/>
            </a:endParaRPr>
          </a:p>
        </p:txBody>
      </p:sp>
      <p:sp>
        <p:nvSpPr>
          <p:cNvPr id="7212" name="Rectangle 45"/>
          <p:cNvSpPr>
            <a:spLocks noChangeArrowheads="1"/>
          </p:cNvSpPr>
          <p:nvPr/>
        </p:nvSpPr>
        <p:spPr bwMode="auto">
          <a:xfrm rot="16200000" flipH="1">
            <a:off x="-41275" y="3716338"/>
            <a:ext cx="1682750" cy="647700"/>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just" rtl="1">
              <a:defRPr/>
            </a:pPr>
            <a:r>
              <a:rPr lang="fa-IR" b="1" i="1" dirty="0">
                <a:cs typeface="B Nazanin" pitchFamily="2" charset="-78"/>
              </a:rPr>
              <a:t>                            دستمزد            </a:t>
            </a:r>
            <a:endParaRPr lang="en-US" b="1" i="1" dirty="0">
              <a:cs typeface="B Nazanin" pitchFamily="2" charset="-78"/>
            </a:endParaRPr>
          </a:p>
        </p:txBody>
      </p:sp>
      <p:sp>
        <p:nvSpPr>
          <p:cNvPr id="7213" name="Oval 46"/>
          <p:cNvSpPr>
            <a:spLocks noChangeArrowheads="1"/>
          </p:cNvSpPr>
          <p:nvPr/>
        </p:nvSpPr>
        <p:spPr bwMode="auto">
          <a:xfrm>
            <a:off x="7010400" y="3429000"/>
            <a:ext cx="1439863" cy="1008063"/>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sz="1200" b="1" dirty="0">
                <a:cs typeface="B Nazanin" pitchFamily="2" charset="-78"/>
              </a:rPr>
              <a:t>اطلاعات برای کاربران</a:t>
            </a:r>
          </a:p>
          <a:p>
            <a:pPr algn="ctr" rtl="1">
              <a:defRPr/>
            </a:pPr>
            <a:r>
              <a:rPr lang="fa-IR" sz="1200" b="1" dirty="0">
                <a:cs typeface="B Nazanin" pitchFamily="2" charset="-78"/>
              </a:rPr>
              <a:t> درون وبرون سازمانی</a:t>
            </a:r>
            <a:endParaRPr lang="en-US" sz="1200" b="1" dirty="0">
              <a:cs typeface="B Nazanin" pitchFamily="2" charset="-78"/>
            </a:endParaRPr>
          </a:p>
        </p:txBody>
      </p:sp>
      <p:sp>
        <p:nvSpPr>
          <p:cNvPr id="7214" name="Line 47"/>
          <p:cNvSpPr>
            <a:spLocks noChangeShapeType="1"/>
          </p:cNvSpPr>
          <p:nvPr/>
        </p:nvSpPr>
        <p:spPr bwMode="auto">
          <a:xfrm>
            <a:off x="5715000" y="3886200"/>
            <a:ext cx="1296988"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15" name="Line 48"/>
          <p:cNvSpPr>
            <a:spLocks noChangeShapeType="1"/>
          </p:cNvSpPr>
          <p:nvPr/>
        </p:nvSpPr>
        <p:spPr bwMode="auto">
          <a:xfrm flipV="1">
            <a:off x="1219200" y="3048000"/>
            <a:ext cx="0" cy="175260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16" name="Rectangle 49"/>
          <p:cNvSpPr>
            <a:spLocks noChangeArrowheads="1"/>
          </p:cNvSpPr>
          <p:nvPr/>
        </p:nvSpPr>
        <p:spPr bwMode="auto">
          <a:xfrm>
            <a:off x="7164388" y="4789488"/>
            <a:ext cx="863600" cy="72072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endParaRPr lang="fa-IR" sz="1400" b="1" dirty="0">
              <a:cs typeface="B Nazanin" pitchFamily="2" charset="-78"/>
            </a:endParaRPr>
          </a:p>
          <a:p>
            <a:pPr algn="ctr" rtl="1">
              <a:defRPr/>
            </a:pPr>
            <a:r>
              <a:rPr lang="fa-IR" sz="1400" b="1" dirty="0">
                <a:cs typeface="B Nazanin" pitchFamily="2" charset="-78"/>
              </a:rPr>
              <a:t>دریافت</a:t>
            </a:r>
          </a:p>
          <a:p>
            <a:pPr algn="ctr" rtl="1">
              <a:defRPr/>
            </a:pPr>
            <a:r>
              <a:rPr lang="fa-IR" sz="1400" b="1" dirty="0">
                <a:cs typeface="B Nazanin" pitchFamily="2" charset="-78"/>
              </a:rPr>
              <a:t> کالاهای</a:t>
            </a:r>
          </a:p>
          <a:p>
            <a:pPr algn="ctr" rtl="1">
              <a:defRPr/>
            </a:pPr>
            <a:r>
              <a:rPr lang="fa-IR" sz="1400" b="1" dirty="0">
                <a:cs typeface="B Nazanin" pitchFamily="2" charset="-78"/>
              </a:rPr>
              <a:t>تکمیل شده</a:t>
            </a:r>
          </a:p>
          <a:p>
            <a:pPr algn="ctr" rtl="1">
              <a:defRPr/>
            </a:pPr>
            <a:endParaRPr lang="en-US" dirty="0">
              <a:cs typeface="B Nazanin" pitchFamily="2" charset="-78"/>
            </a:endParaRPr>
          </a:p>
        </p:txBody>
      </p:sp>
      <p:sp>
        <p:nvSpPr>
          <p:cNvPr id="7217" name="Rectangle 50"/>
          <p:cNvSpPr>
            <a:spLocks noChangeArrowheads="1"/>
          </p:cNvSpPr>
          <p:nvPr/>
        </p:nvSpPr>
        <p:spPr bwMode="auto">
          <a:xfrm>
            <a:off x="4919663" y="4789488"/>
            <a:ext cx="1236662" cy="28733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sz="1600" b="1" dirty="0">
                <a:cs typeface="B Nazanin" pitchFamily="2" charset="-78"/>
              </a:rPr>
              <a:t>پرداخت دستمزد</a:t>
            </a:r>
            <a:endParaRPr lang="en-US" sz="1600" b="1" dirty="0">
              <a:cs typeface="B Nazanin" pitchFamily="2" charset="-78"/>
            </a:endParaRPr>
          </a:p>
        </p:txBody>
      </p:sp>
      <p:sp>
        <p:nvSpPr>
          <p:cNvPr id="7218" name="Rectangle 51"/>
          <p:cNvSpPr>
            <a:spLocks noChangeArrowheads="1"/>
          </p:cNvSpPr>
          <p:nvPr/>
        </p:nvSpPr>
        <p:spPr bwMode="auto">
          <a:xfrm>
            <a:off x="5105400" y="5270500"/>
            <a:ext cx="1008063" cy="2159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sz="1400" b="1" dirty="0">
                <a:cs typeface="B Nazanin" pitchFamily="2" charset="-78"/>
              </a:rPr>
              <a:t>خرید مواد اولیه</a:t>
            </a:r>
            <a:endParaRPr lang="en-US" sz="1400" b="1" dirty="0">
              <a:cs typeface="B Nazanin" pitchFamily="2" charset="-78"/>
            </a:endParaRPr>
          </a:p>
        </p:txBody>
      </p:sp>
      <p:sp>
        <p:nvSpPr>
          <p:cNvPr id="7219" name="Line 52"/>
          <p:cNvSpPr>
            <a:spLocks noChangeShapeType="1"/>
          </p:cNvSpPr>
          <p:nvPr/>
        </p:nvSpPr>
        <p:spPr bwMode="auto">
          <a:xfrm flipH="1">
            <a:off x="6804025" y="4933950"/>
            <a:ext cx="360363"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20" name="AutoShape 53"/>
          <p:cNvSpPr>
            <a:spLocks noChangeArrowheads="1"/>
          </p:cNvSpPr>
          <p:nvPr/>
        </p:nvSpPr>
        <p:spPr bwMode="auto">
          <a:xfrm>
            <a:off x="6516688" y="4862513"/>
            <a:ext cx="288925" cy="144462"/>
          </a:xfrm>
          <a:prstGeom prst="diamond">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r" rtl="1">
              <a:defRPr/>
            </a:pPr>
            <a:endParaRPr lang="en-US">
              <a:cs typeface="B Nazanin" pitchFamily="2" charset="-78"/>
            </a:endParaRPr>
          </a:p>
        </p:txBody>
      </p:sp>
      <p:sp>
        <p:nvSpPr>
          <p:cNvPr id="7221" name="Line 54"/>
          <p:cNvSpPr>
            <a:spLocks noChangeShapeType="1"/>
          </p:cNvSpPr>
          <p:nvPr/>
        </p:nvSpPr>
        <p:spPr bwMode="auto">
          <a:xfrm flipH="1">
            <a:off x="6156325" y="4933950"/>
            <a:ext cx="360363"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22" name="Line 55"/>
          <p:cNvSpPr>
            <a:spLocks noChangeShapeType="1"/>
          </p:cNvSpPr>
          <p:nvPr/>
        </p:nvSpPr>
        <p:spPr bwMode="auto">
          <a:xfrm flipH="1">
            <a:off x="6804025" y="5365750"/>
            <a:ext cx="360363"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23" name="AutoShape 56"/>
          <p:cNvSpPr>
            <a:spLocks noChangeArrowheads="1"/>
          </p:cNvSpPr>
          <p:nvPr/>
        </p:nvSpPr>
        <p:spPr bwMode="auto">
          <a:xfrm>
            <a:off x="6588125" y="5294313"/>
            <a:ext cx="215900" cy="142875"/>
          </a:xfrm>
          <a:prstGeom prst="diamond">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r" rtl="1">
              <a:defRPr/>
            </a:pPr>
            <a:endParaRPr lang="en-US">
              <a:cs typeface="B Nazanin" pitchFamily="2" charset="-78"/>
            </a:endParaRPr>
          </a:p>
        </p:txBody>
      </p:sp>
      <p:sp>
        <p:nvSpPr>
          <p:cNvPr id="7224" name="Line 57"/>
          <p:cNvSpPr>
            <a:spLocks noChangeShapeType="1"/>
          </p:cNvSpPr>
          <p:nvPr/>
        </p:nvSpPr>
        <p:spPr bwMode="auto">
          <a:xfrm flipH="1">
            <a:off x="6156325" y="5365750"/>
            <a:ext cx="431800"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25" name="AutoShape 58"/>
          <p:cNvSpPr>
            <a:spLocks noChangeArrowheads="1"/>
          </p:cNvSpPr>
          <p:nvPr/>
        </p:nvSpPr>
        <p:spPr bwMode="auto">
          <a:xfrm>
            <a:off x="7164388" y="2420938"/>
            <a:ext cx="215900" cy="287337"/>
          </a:xfrm>
          <a:prstGeom prst="diamond">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r" rtl="1">
              <a:defRPr/>
            </a:pPr>
            <a:endParaRPr lang="en-US">
              <a:cs typeface="B Nazanin" pitchFamily="2" charset="-78"/>
            </a:endParaRPr>
          </a:p>
        </p:txBody>
      </p:sp>
      <p:sp>
        <p:nvSpPr>
          <p:cNvPr id="7226" name="Line 59"/>
          <p:cNvSpPr>
            <a:spLocks noChangeShapeType="1"/>
          </p:cNvSpPr>
          <p:nvPr/>
        </p:nvSpPr>
        <p:spPr bwMode="auto">
          <a:xfrm flipH="1">
            <a:off x="7380288" y="2565400"/>
            <a:ext cx="360362"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27" name="AutoShape 60"/>
          <p:cNvSpPr>
            <a:spLocks noChangeArrowheads="1"/>
          </p:cNvSpPr>
          <p:nvPr/>
        </p:nvSpPr>
        <p:spPr bwMode="auto">
          <a:xfrm>
            <a:off x="1592263" y="2662238"/>
            <a:ext cx="214312" cy="144462"/>
          </a:xfrm>
          <a:prstGeom prst="diamond">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r" rtl="1">
              <a:defRPr/>
            </a:pPr>
            <a:endParaRPr lang="en-US">
              <a:cs typeface="B Nazanin" pitchFamily="2" charset="-78"/>
            </a:endParaRPr>
          </a:p>
        </p:txBody>
      </p:sp>
      <p:sp>
        <p:nvSpPr>
          <p:cNvPr id="7228" name="Line 61"/>
          <p:cNvSpPr>
            <a:spLocks noChangeShapeType="1"/>
          </p:cNvSpPr>
          <p:nvPr/>
        </p:nvSpPr>
        <p:spPr bwMode="auto">
          <a:xfrm flipH="1">
            <a:off x="1376363" y="2735263"/>
            <a:ext cx="215900"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29" name="Rectangle 62"/>
          <p:cNvSpPr>
            <a:spLocks noChangeArrowheads="1"/>
          </p:cNvSpPr>
          <p:nvPr/>
        </p:nvSpPr>
        <p:spPr bwMode="auto">
          <a:xfrm>
            <a:off x="2801938" y="5626100"/>
            <a:ext cx="576262" cy="28733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sz="1400" b="1">
                <a:cs typeface="B Nazanin" pitchFamily="2" charset="-78"/>
              </a:rPr>
              <a:t>وصول نقد</a:t>
            </a:r>
            <a:endParaRPr lang="en-US" sz="1400" b="1">
              <a:cs typeface="B Nazanin" pitchFamily="2" charset="-78"/>
            </a:endParaRPr>
          </a:p>
        </p:txBody>
      </p:sp>
      <p:sp>
        <p:nvSpPr>
          <p:cNvPr id="7230" name="Rectangle 63"/>
          <p:cNvSpPr>
            <a:spLocks noChangeArrowheads="1"/>
          </p:cNvSpPr>
          <p:nvPr/>
        </p:nvSpPr>
        <p:spPr bwMode="auto">
          <a:xfrm>
            <a:off x="1619250" y="5626100"/>
            <a:ext cx="750888" cy="28733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1">
              <a:defRPr/>
            </a:pPr>
            <a:r>
              <a:rPr lang="fa-IR" sz="1200" b="1" dirty="0">
                <a:cs typeface="B Nazanin" pitchFamily="2" charset="-78"/>
              </a:rPr>
              <a:t>دریافت کالا</a:t>
            </a:r>
            <a:endParaRPr lang="en-US" sz="1200" b="1" dirty="0">
              <a:cs typeface="B Nazanin" pitchFamily="2" charset="-78"/>
            </a:endParaRPr>
          </a:p>
        </p:txBody>
      </p:sp>
      <p:sp>
        <p:nvSpPr>
          <p:cNvPr id="7231" name="AutoShape 64"/>
          <p:cNvSpPr>
            <a:spLocks noChangeArrowheads="1"/>
          </p:cNvSpPr>
          <p:nvPr/>
        </p:nvSpPr>
        <p:spPr bwMode="auto">
          <a:xfrm>
            <a:off x="2514600" y="5626100"/>
            <a:ext cx="71438" cy="215900"/>
          </a:xfrm>
          <a:prstGeom prst="diamond">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r" rtl="1">
              <a:defRPr/>
            </a:pPr>
            <a:endParaRPr lang="en-US">
              <a:cs typeface="B Nazanin" pitchFamily="2" charset="-78"/>
            </a:endParaRPr>
          </a:p>
        </p:txBody>
      </p:sp>
      <p:sp>
        <p:nvSpPr>
          <p:cNvPr id="7232" name="Line 65"/>
          <p:cNvSpPr>
            <a:spLocks noChangeShapeType="1"/>
          </p:cNvSpPr>
          <p:nvPr/>
        </p:nvSpPr>
        <p:spPr bwMode="auto">
          <a:xfrm flipH="1">
            <a:off x="2586038" y="5697538"/>
            <a:ext cx="215900"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7233" name="Line 66"/>
          <p:cNvSpPr>
            <a:spLocks noChangeShapeType="1"/>
          </p:cNvSpPr>
          <p:nvPr/>
        </p:nvSpPr>
        <p:spPr bwMode="auto">
          <a:xfrm flipV="1">
            <a:off x="2370138" y="5768975"/>
            <a:ext cx="144462" cy="0"/>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p>
        </p:txBody>
      </p:sp>
      <p:sp>
        <p:nvSpPr>
          <p:cNvPr id="3" name="TextBox 2"/>
          <p:cNvSpPr txBox="1"/>
          <p:nvPr/>
        </p:nvSpPr>
        <p:spPr>
          <a:xfrm>
            <a:off x="6804025" y="533400"/>
            <a:ext cx="2187575" cy="92392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just" rtl="1">
              <a:lnSpc>
                <a:spcPct val="150000"/>
              </a:lnSpc>
              <a:spcBef>
                <a:spcPct val="20000"/>
              </a:spcBef>
              <a:defRPr/>
            </a:pPr>
            <a:r>
              <a:rPr lang="fa-IR" sz="1200" b="1" dirty="0">
                <a:cs typeface="B Nazanin" pitchFamily="2" charset="-78"/>
              </a:rPr>
              <a:t>شکل1-1سیستم اطلاعات حسابداری  و ریز سیستم های مربوط اصلاح  شده توسط جولی دیویداسمیت</a:t>
            </a:r>
            <a:r>
              <a:rPr lang="fa-IR" sz="1200" dirty="0">
                <a:cs typeface="B Nazanin" pitchFamily="2" charset="-78"/>
              </a:rPr>
              <a:t> </a:t>
            </a: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274638"/>
            <a:ext cx="8229600" cy="944562"/>
          </a:xfrm>
          <a:prstGeom prst="rect">
            <a:avLst/>
          </a:prstGeom>
        </p:spPr>
        <p:style>
          <a:lnRef idx="1">
            <a:schemeClr val="dk1"/>
          </a:lnRef>
          <a:fillRef idx="2">
            <a:schemeClr val="dk1"/>
          </a:fillRef>
          <a:effectRef idx="1">
            <a:schemeClr val="dk1"/>
          </a:effectRef>
          <a:fontRef idx="minor">
            <a:schemeClr val="dk1"/>
          </a:fontRef>
        </p:style>
        <p:txBody>
          <a:bodyPr/>
          <a:lst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MS PGothic" pitchFamily="34" charset="-128"/>
              </a:defRPr>
            </a:lvl2pPr>
            <a:lvl3pPr algn="ctr" rtl="0" eaLnBrk="0" fontAlgn="base" hangingPunct="0">
              <a:spcBef>
                <a:spcPct val="0"/>
              </a:spcBef>
              <a:spcAft>
                <a:spcPct val="0"/>
              </a:spcAft>
              <a:defRPr sz="4400">
                <a:solidFill>
                  <a:schemeClr val="tx1"/>
                </a:solidFill>
                <a:latin typeface="Calibri" pitchFamily="34" charset="0"/>
                <a:ea typeface="MS PGothic" pitchFamily="34" charset="-128"/>
              </a:defRPr>
            </a:lvl3pPr>
            <a:lvl4pPr algn="ctr" rtl="0" eaLnBrk="0" fontAlgn="base" hangingPunct="0">
              <a:spcBef>
                <a:spcPct val="0"/>
              </a:spcBef>
              <a:spcAft>
                <a:spcPct val="0"/>
              </a:spcAft>
              <a:defRPr sz="4400">
                <a:solidFill>
                  <a:schemeClr val="tx1"/>
                </a:solidFill>
                <a:latin typeface="Calibri" pitchFamily="34" charset="0"/>
                <a:ea typeface="MS PGothic" pitchFamily="34" charset="-128"/>
              </a:defRPr>
            </a:lvl4pPr>
            <a:lvl5pPr algn="ctr" rtl="0" eaLnBrk="0" fontAlgn="base" hangingPunct="0">
              <a:spcBef>
                <a:spcPct val="0"/>
              </a:spcBef>
              <a:spcAft>
                <a:spcPct val="0"/>
              </a:spcAft>
              <a:defRPr sz="4400">
                <a:solidFill>
                  <a:schemeClr val="tx1"/>
                </a:solidFill>
                <a:latin typeface="Calibri" pitchFamily="34" charset="0"/>
                <a:ea typeface="MS PGothic" pitchFamily="34" charset="-128"/>
              </a:defRPr>
            </a:lvl5pPr>
            <a:lvl6pPr marL="457200" algn="ctr" rtl="0" eaLnBrk="0" fontAlgn="base" hangingPunct="0">
              <a:spcBef>
                <a:spcPct val="0"/>
              </a:spcBef>
              <a:spcAft>
                <a:spcPct val="0"/>
              </a:spcAft>
              <a:defRPr sz="4400">
                <a:solidFill>
                  <a:schemeClr val="tx1"/>
                </a:solidFill>
                <a:latin typeface="Calibri" pitchFamily="34" charset="0"/>
                <a:ea typeface="MS PGothic" pitchFamily="34" charset="-128"/>
              </a:defRPr>
            </a:lvl6pPr>
            <a:lvl7pPr marL="914400" algn="ctr" rtl="0" eaLnBrk="0" fontAlgn="base" hangingPunct="0">
              <a:spcBef>
                <a:spcPct val="0"/>
              </a:spcBef>
              <a:spcAft>
                <a:spcPct val="0"/>
              </a:spcAft>
              <a:defRPr sz="4400">
                <a:solidFill>
                  <a:schemeClr val="tx1"/>
                </a:solidFill>
                <a:latin typeface="Calibri" pitchFamily="34" charset="0"/>
                <a:ea typeface="MS PGothic" pitchFamily="34" charset="-128"/>
              </a:defRPr>
            </a:lvl7pPr>
            <a:lvl8pPr marL="1371600" algn="ctr" rtl="0" eaLnBrk="0" fontAlgn="base" hangingPunct="0">
              <a:spcBef>
                <a:spcPct val="0"/>
              </a:spcBef>
              <a:spcAft>
                <a:spcPct val="0"/>
              </a:spcAft>
              <a:defRPr sz="4400">
                <a:solidFill>
                  <a:schemeClr val="tx1"/>
                </a:solidFill>
                <a:latin typeface="Calibri" pitchFamily="34" charset="0"/>
                <a:ea typeface="MS PGothic" pitchFamily="34" charset="-128"/>
              </a:defRPr>
            </a:lvl8pPr>
            <a:lvl9pPr marL="1828800" algn="ctr" rtl="0" eaLnBrk="0" fontAlgn="base" hangingPunct="0">
              <a:spcBef>
                <a:spcPct val="0"/>
              </a:spcBef>
              <a:spcAft>
                <a:spcPct val="0"/>
              </a:spcAft>
              <a:defRPr sz="4400">
                <a:solidFill>
                  <a:schemeClr val="tx1"/>
                </a:solidFill>
                <a:latin typeface="Calibri" pitchFamily="34" charset="0"/>
                <a:ea typeface="MS PGothic" pitchFamily="34" charset="-128"/>
              </a:defRPr>
            </a:lvl9pPr>
          </a:lstStyle>
          <a:p>
            <a:pPr eaLnBrk="1" hangingPunct="1">
              <a:defRPr/>
            </a:pPr>
            <a:r>
              <a:rPr lang="fa-IR" sz="4800" dirty="0" smtClean="0">
                <a:cs typeface="2  Baran" pitchFamily="2" charset="-78"/>
              </a:rPr>
              <a:t>عوامل موثردرطراحی سیستم</a:t>
            </a:r>
            <a:endParaRPr lang="en-US" sz="4800" dirty="0" smtClean="0">
              <a:cs typeface="2  Baran" pitchFamily="2" charset="-78"/>
            </a:endParaRPr>
          </a:p>
        </p:txBody>
      </p:sp>
      <p:sp>
        <p:nvSpPr>
          <p:cNvPr id="11267" name="Oval 4"/>
          <p:cNvSpPr>
            <a:spLocks noChangeArrowheads="1"/>
          </p:cNvSpPr>
          <p:nvPr/>
        </p:nvSpPr>
        <p:spPr bwMode="auto">
          <a:xfrm>
            <a:off x="5815013" y="1484313"/>
            <a:ext cx="2643187" cy="143986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3600">
                <a:cs typeface="2  Baran" pitchFamily="2" charset="-78"/>
              </a:rPr>
              <a:t>استراتژی</a:t>
            </a:r>
            <a:endParaRPr lang="en-US" sz="3600">
              <a:cs typeface="2  Baran" pitchFamily="2" charset="-78"/>
            </a:endParaRPr>
          </a:p>
        </p:txBody>
      </p:sp>
      <p:sp>
        <p:nvSpPr>
          <p:cNvPr id="11268" name="AutoShape 5"/>
          <p:cNvSpPr>
            <a:spLocks noChangeArrowheads="1"/>
          </p:cNvSpPr>
          <p:nvPr/>
        </p:nvSpPr>
        <p:spPr bwMode="auto">
          <a:xfrm>
            <a:off x="3354388" y="1916113"/>
            <a:ext cx="2460625" cy="576262"/>
          </a:xfrm>
          <a:prstGeom prst="leftRightArrow">
            <a:avLst>
              <a:gd name="adj1" fmla="val 50000"/>
              <a:gd name="adj2" fmla="val 8000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cs typeface="2  Baran" pitchFamily="2" charset="-78"/>
            </a:endParaRPr>
          </a:p>
        </p:txBody>
      </p:sp>
      <p:sp>
        <p:nvSpPr>
          <p:cNvPr id="11269" name="Oval 6"/>
          <p:cNvSpPr>
            <a:spLocks noChangeArrowheads="1"/>
          </p:cNvSpPr>
          <p:nvPr/>
        </p:nvSpPr>
        <p:spPr bwMode="auto">
          <a:xfrm>
            <a:off x="701675" y="1484313"/>
            <a:ext cx="2663825" cy="143986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2800">
                <a:cs typeface="2  Baran" pitchFamily="2" charset="-78"/>
              </a:rPr>
              <a:t>فرهنگ سازمانی</a:t>
            </a:r>
            <a:endParaRPr lang="en-US" sz="2800">
              <a:cs typeface="2  Baran" pitchFamily="2" charset="-78"/>
            </a:endParaRPr>
          </a:p>
        </p:txBody>
      </p:sp>
      <p:sp>
        <p:nvSpPr>
          <p:cNvPr id="11270" name="Rectangle 7"/>
          <p:cNvSpPr>
            <a:spLocks noChangeArrowheads="1"/>
          </p:cNvSpPr>
          <p:nvPr/>
        </p:nvSpPr>
        <p:spPr bwMode="auto">
          <a:xfrm>
            <a:off x="2843213" y="3352800"/>
            <a:ext cx="3024187" cy="151288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2400">
                <a:cs typeface="2  Baran" pitchFamily="2" charset="-78"/>
              </a:rPr>
              <a:t>سیستم اطلاعاتی حسابداری</a:t>
            </a:r>
          </a:p>
          <a:p>
            <a:pPr algn="ctr" rtl="1"/>
            <a:r>
              <a:rPr lang="fa-IR" sz="2400">
                <a:cs typeface="2  Baran" pitchFamily="2" charset="-78"/>
              </a:rPr>
              <a:t>(</a:t>
            </a:r>
            <a:r>
              <a:rPr lang="en-US" sz="2400">
                <a:cs typeface="2  Baran" pitchFamily="2" charset="-78"/>
              </a:rPr>
              <a:t>AIS</a:t>
            </a:r>
            <a:r>
              <a:rPr lang="fa-IR" sz="2400">
                <a:cs typeface="2  Baran" pitchFamily="2" charset="-78"/>
              </a:rPr>
              <a:t>)</a:t>
            </a:r>
            <a:endParaRPr lang="en-US" sz="2400">
              <a:cs typeface="2  Baran" pitchFamily="2" charset="-78"/>
            </a:endParaRPr>
          </a:p>
        </p:txBody>
      </p:sp>
      <p:sp>
        <p:nvSpPr>
          <p:cNvPr id="11271" name="AutoShape 8"/>
          <p:cNvSpPr>
            <a:spLocks noChangeArrowheads="1"/>
          </p:cNvSpPr>
          <p:nvPr/>
        </p:nvSpPr>
        <p:spPr bwMode="auto">
          <a:xfrm rot="3118636">
            <a:off x="2962276" y="2703512"/>
            <a:ext cx="806450" cy="555625"/>
          </a:xfrm>
          <a:prstGeom prst="leftRightArrow">
            <a:avLst>
              <a:gd name="adj1" fmla="val 50000"/>
              <a:gd name="adj2" fmla="val 2794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cs typeface="2  Baran" pitchFamily="2" charset="-78"/>
            </a:endParaRPr>
          </a:p>
        </p:txBody>
      </p:sp>
      <p:sp>
        <p:nvSpPr>
          <p:cNvPr id="11272" name="AutoShape 9"/>
          <p:cNvSpPr>
            <a:spLocks noChangeArrowheads="1"/>
          </p:cNvSpPr>
          <p:nvPr/>
        </p:nvSpPr>
        <p:spPr bwMode="auto">
          <a:xfrm rot="-2853072">
            <a:off x="5109369" y="2743994"/>
            <a:ext cx="977900" cy="360362"/>
          </a:xfrm>
          <a:prstGeom prst="leftArrow">
            <a:avLst>
              <a:gd name="adj1" fmla="val 50000"/>
              <a:gd name="adj2" fmla="val 9451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cs typeface="2  Baran" pitchFamily="2" charset="-78"/>
            </a:endParaRPr>
          </a:p>
        </p:txBody>
      </p:sp>
      <p:sp>
        <p:nvSpPr>
          <p:cNvPr id="11273" name="Oval 10"/>
          <p:cNvSpPr>
            <a:spLocks noChangeArrowheads="1"/>
          </p:cNvSpPr>
          <p:nvPr/>
        </p:nvSpPr>
        <p:spPr bwMode="auto">
          <a:xfrm>
            <a:off x="2646363" y="5216525"/>
            <a:ext cx="3602037" cy="1412875"/>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2800">
                <a:cs typeface="2  Baran" pitchFamily="2" charset="-78"/>
              </a:rPr>
              <a:t>فن آوری اطلاعات</a:t>
            </a:r>
            <a:endParaRPr lang="en-US" sz="2800">
              <a:cs typeface="2  Baran" pitchFamily="2" charset="-78"/>
            </a:endParaRPr>
          </a:p>
        </p:txBody>
      </p:sp>
      <p:sp>
        <p:nvSpPr>
          <p:cNvPr id="11274" name="AutoShape 15"/>
          <p:cNvSpPr>
            <a:spLocks noChangeArrowheads="1"/>
          </p:cNvSpPr>
          <p:nvPr/>
        </p:nvSpPr>
        <p:spPr bwMode="auto">
          <a:xfrm rot="1137585">
            <a:off x="5984875" y="2982913"/>
            <a:ext cx="771525" cy="2473325"/>
          </a:xfrm>
          <a:prstGeom prst="upArrow">
            <a:avLst>
              <a:gd name="adj1" fmla="val 50000"/>
              <a:gd name="adj2" fmla="val 8385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cs typeface="2  Baran" pitchFamily="2" charset="-78"/>
            </a:endParaRPr>
          </a:p>
        </p:txBody>
      </p:sp>
      <p:sp>
        <p:nvSpPr>
          <p:cNvPr id="11275" name="AutoShape 16"/>
          <p:cNvSpPr>
            <a:spLocks noChangeArrowheads="1"/>
          </p:cNvSpPr>
          <p:nvPr/>
        </p:nvSpPr>
        <p:spPr bwMode="auto">
          <a:xfrm>
            <a:off x="4157663" y="4856163"/>
            <a:ext cx="360362" cy="360362"/>
          </a:xfrm>
          <a:prstGeom prst="up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cs typeface="2  Baran" pitchFamily="2" charset="-78"/>
            </a:endParaRPr>
          </a:p>
        </p:txBody>
      </p:sp>
      <p:sp>
        <p:nvSpPr>
          <p:cNvPr id="11276" name="AutoShape 17"/>
          <p:cNvSpPr>
            <a:spLocks noChangeArrowheads="1"/>
          </p:cNvSpPr>
          <p:nvPr/>
        </p:nvSpPr>
        <p:spPr bwMode="auto">
          <a:xfrm rot="-1116610">
            <a:off x="1854200" y="2909888"/>
            <a:ext cx="904875" cy="2698750"/>
          </a:xfrm>
          <a:prstGeom prst="upArrow">
            <a:avLst>
              <a:gd name="adj1" fmla="val 50000"/>
              <a:gd name="adj2" fmla="val 6508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cs typeface="2  Baran" pitchFamily="2" charset="-78"/>
            </a:endParaRPr>
          </a:p>
        </p:txBody>
      </p:sp>
      <p:sp>
        <p:nvSpPr>
          <p:cNvPr id="11277" name="Rectangle 18"/>
          <p:cNvSpPr>
            <a:spLocks noChangeArrowheads="1"/>
          </p:cNvSpPr>
          <p:nvPr/>
        </p:nvSpPr>
        <p:spPr bwMode="auto">
          <a:xfrm>
            <a:off x="6934200" y="4938713"/>
            <a:ext cx="2008188"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1"/>
            <a:r>
              <a:rPr lang="fa-IR" sz="2400" b="1">
                <a:solidFill>
                  <a:schemeClr val="tx2"/>
                </a:solidFill>
                <a:cs typeface="2  Sepideh" pitchFamily="2" charset="-78"/>
              </a:rPr>
              <a:t>شکل1-2</a:t>
            </a:r>
          </a:p>
        </p:txBody>
      </p:sp>
    </p:spTree>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5588" y="1828800"/>
            <a:ext cx="6019800" cy="378565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1">
              <a:lnSpc>
                <a:spcPct val="150000"/>
              </a:lnSpc>
              <a:spcBef>
                <a:spcPct val="20000"/>
              </a:spcBef>
              <a:defRPr/>
            </a:pPr>
            <a:r>
              <a:rPr lang="fa-IR" sz="2000" dirty="0">
                <a:cs typeface="2  Baran" pitchFamily="2" charset="-78"/>
              </a:rPr>
              <a:t>شیوه ای بسیاری برای سرمایه گذاری در فن آوری اطلاعات وجود دارد تاسیستم اطلاعاتی توانایی بیشتری برای بالا بردن ارزش سازمان واصلاح آن داشته باشد به دلیل </a:t>
            </a:r>
            <a:r>
              <a:rPr lang="fa-IR" sz="2000" dirty="0">
                <a:solidFill>
                  <a:srgbClr val="FF0000"/>
                </a:solidFill>
                <a:cs typeface="2  Baran" pitchFamily="2" charset="-78"/>
              </a:rPr>
              <a:t>محدودیت منابع</a:t>
            </a:r>
            <a:r>
              <a:rPr lang="fa-IR" sz="2000" dirty="0">
                <a:cs typeface="2  Baran" pitchFamily="2" charset="-78"/>
              </a:rPr>
              <a:t> واحدهای اقتصادی یکی از تصمیمات مهم این است </a:t>
            </a:r>
            <a:r>
              <a:rPr lang="fa-IR" sz="2000" dirty="0">
                <a:solidFill>
                  <a:srgbClr val="FF0000"/>
                </a:solidFill>
                <a:cs typeface="2  Baran" pitchFamily="2" charset="-78"/>
              </a:rPr>
              <a:t>که کدام تکنیک های جدید و شیوه ای اصلاح سیستم اطلاعاتی حسابداری بیشترین بازده </a:t>
            </a:r>
            <a:r>
              <a:rPr lang="fa-IR" sz="2000" dirty="0">
                <a:cs typeface="2  Baran" pitchFamily="2" charset="-78"/>
              </a:rPr>
              <a:t>را برای سازمان دارد تصمیم گیری منطقی وتحقیق هدف مذکور مستلزم آنست که حسابداران و متخصصان </a:t>
            </a:r>
            <a:r>
              <a:rPr lang="fa-IR" sz="2000" dirty="0">
                <a:solidFill>
                  <a:srgbClr val="FF0000"/>
                </a:solidFill>
                <a:cs typeface="2  Baran" pitchFamily="2" charset="-78"/>
              </a:rPr>
              <a:t>سیستمهای اطلاعات استراتژی سازمان خود رابشناسند.</a:t>
            </a:r>
          </a:p>
        </p:txBody>
      </p:sp>
      <p:sp>
        <p:nvSpPr>
          <p:cNvPr id="12292" name="Rectangle 4"/>
          <p:cNvSpPr>
            <a:spLocks noChangeArrowheads="1"/>
          </p:cNvSpPr>
          <p:nvPr/>
        </p:nvSpPr>
        <p:spPr bwMode="auto">
          <a:xfrm>
            <a:off x="1554163" y="762000"/>
            <a:ext cx="5991225" cy="600075"/>
          </a:xfrm>
          <a:prstGeom prst="rect">
            <a:avLst/>
          </a:prstGeom>
          <a:ln/>
          <a:extLst/>
        </p:spPr>
        <p:style>
          <a:lnRef idx="1">
            <a:schemeClr val="accent6"/>
          </a:lnRef>
          <a:fillRef idx="3">
            <a:schemeClr val="accent6"/>
          </a:fillRef>
          <a:effectRef idx="2">
            <a:schemeClr val="accent6"/>
          </a:effectRef>
          <a:fontRef idx="minor">
            <a:schemeClr val="lt1"/>
          </a:fontRef>
        </p:style>
        <p:txBody>
          <a:bodyPr wrap="none">
            <a:spAutoFit/>
          </a:bodyPr>
          <a:lstStyle/>
          <a:p>
            <a:pPr algn="ctr" rtl="1">
              <a:lnSpc>
                <a:spcPct val="150000"/>
              </a:lnSpc>
              <a:spcBef>
                <a:spcPct val="20000"/>
              </a:spcBef>
            </a:pPr>
            <a:r>
              <a:rPr lang="fa-IR" sz="2400" dirty="0">
                <a:cs typeface="2  Jadid" pitchFamily="2" charset="-78"/>
              </a:rPr>
              <a:t>سیستم های اطلاعاتی حسابداری واسترتژی شرکت</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wipe(down)">
                                      <p:cBhvr>
                                        <p:cTn id="7" dur="500"/>
                                        <p:tgtEl>
                                          <p:spTgt spid="1229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29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506" y="1295456"/>
            <a:ext cx="8000790" cy="5078313"/>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algn="just" rtl="1">
              <a:lnSpc>
                <a:spcPct val="150000"/>
              </a:lnSpc>
              <a:defRPr/>
            </a:pPr>
            <a:r>
              <a:rPr lang="fa-IR" sz="2400" dirty="0">
                <a:cs typeface="2  Baran" pitchFamily="2" charset="-78"/>
              </a:rPr>
              <a:t>میشل پورتر استاد رشته مدیریت بازرگانی دانشگاه هاروارد که معروفیت جهانی دارد موفقیت یک بنگاه تجاری دربلند مدت را مستلزم انتخاب یکی  از دو استراتژی  زیر </a:t>
            </a:r>
            <a:r>
              <a:rPr lang="fa-IR" sz="2400" dirty="0" smtClean="0">
                <a:cs typeface="2  Baran" pitchFamily="2" charset="-78"/>
              </a:rPr>
              <a:t>می داند</a:t>
            </a:r>
            <a:r>
              <a:rPr lang="fa-IR" sz="2400" dirty="0">
                <a:cs typeface="2  Baran" pitchFamily="2" charset="-78"/>
              </a:rPr>
              <a:t>:</a:t>
            </a:r>
          </a:p>
          <a:p>
            <a:pPr algn="just" rtl="1">
              <a:lnSpc>
                <a:spcPct val="150000"/>
              </a:lnSpc>
              <a:defRPr/>
            </a:pPr>
            <a:r>
              <a:rPr lang="fa-IR" sz="2400" dirty="0">
                <a:solidFill>
                  <a:schemeClr val="bg1"/>
                </a:solidFill>
                <a:cs typeface="B Farnaz" pitchFamily="2" charset="-78"/>
              </a:rPr>
              <a:t>1-تولیدکننده ای باشد با هزینه تولیدکمترازرقیبان</a:t>
            </a:r>
          </a:p>
          <a:p>
            <a:pPr algn="just" rtl="1">
              <a:lnSpc>
                <a:spcPct val="150000"/>
              </a:lnSpc>
              <a:defRPr/>
            </a:pPr>
            <a:r>
              <a:rPr lang="fa-IR" sz="2400" dirty="0">
                <a:solidFill>
                  <a:schemeClr val="bg1"/>
                </a:solidFill>
                <a:cs typeface="B Farnaz" pitchFamily="2" charset="-78"/>
              </a:rPr>
              <a:t>2-تولیدکننده ای باشدکه محصولات وخدماتش متمایز از سایر رقباست.</a:t>
            </a:r>
          </a:p>
          <a:p>
            <a:pPr algn="just" rtl="1">
              <a:lnSpc>
                <a:spcPct val="150000"/>
              </a:lnSpc>
              <a:defRPr/>
            </a:pPr>
            <a:r>
              <a:rPr lang="fa-IR" sz="2400" dirty="0">
                <a:cs typeface="2  Baran" pitchFamily="2" charset="-78"/>
              </a:rPr>
              <a:t>بعضی اوقات یک شرکت </a:t>
            </a:r>
            <a:r>
              <a:rPr lang="fa-IR" sz="2400" dirty="0" smtClean="0">
                <a:cs typeface="2  Baran" pitchFamily="2" charset="-78"/>
              </a:rPr>
              <a:t>می تواند درهر دو عرصه </a:t>
            </a:r>
            <a:r>
              <a:rPr lang="fa-IR" sz="2400" dirty="0">
                <a:cs typeface="2  Baran" pitchFamily="2" charset="-78"/>
              </a:rPr>
              <a:t>موفق باشد هم محصولاتی بهتر از سایر رقیبان تولیدکند وهم این محصولات راباهزینه ای کمتر از شاخص های صنعت ارائه دهد اما غالبا شرکتها باید میان  دو استراتژی اساسی یکی  را  انتخاب نماید.</a:t>
            </a:r>
            <a:endParaRPr lang="en-US" sz="2400" dirty="0">
              <a:cs typeface="2  Baran" pitchFamily="2" charset="-78"/>
            </a:endParaRPr>
          </a:p>
        </p:txBody>
      </p:sp>
      <p:sp>
        <p:nvSpPr>
          <p:cNvPr id="13318" name="Rectangle 3"/>
          <p:cNvSpPr>
            <a:spLocks noChangeArrowheads="1"/>
          </p:cNvSpPr>
          <p:nvPr/>
        </p:nvSpPr>
        <p:spPr bwMode="auto">
          <a:xfrm>
            <a:off x="2057466" y="304882"/>
            <a:ext cx="5049780" cy="684803"/>
          </a:xfrm>
          <a:prstGeom prst="rect">
            <a:avLst/>
          </a:prstGeom>
          <a:ln/>
          <a:extLst/>
        </p:spPr>
        <p:style>
          <a:lnRef idx="0">
            <a:schemeClr val="accent1"/>
          </a:lnRef>
          <a:fillRef idx="3">
            <a:schemeClr val="accent1"/>
          </a:fillRef>
          <a:effectRef idx="3">
            <a:schemeClr val="accent1"/>
          </a:effectRef>
          <a:fontRef idx="minor">
            <a:schemeClr val="lt1"/>
          </a:fontRef>
        </p:style>
        <p:txBody>
          <a:bodyPr wrap="none">
            <a:spAutoFit/>
          </a:bodyPr>
          <a:lstStyle/>
          <a:p>
            <a:pPr algn="ctr" rtl="1">
              <a:lnSpc>
                <a:spcPct val="150000"/>
              </a:lnSpc>
            </a:pPr>
            <a:r>
              <a:rPr lang="fa-IR" sz="2800" dirty="0">
                <a:cs typeface="2  Jadid" pitchFamily="2" charset="-78"/>
              </a:rPr>
              <a:t>استراتژی وموقعیت های </a:t>
            </a:r>
            <a:r>
              <a:rPr lang="fa-IR" sz="2800" dirty="0" smtClean="0">
                <a:cs typeface="2  Jadid" pitchFamily="2" charset="-78"/>
              </a:rPr>
              <a:t>استراتژیک</a:t>
            </a:r>
            <a:endParaRPr lang="en-US" sz="2800" dirty="0">
              <a:cs typeface="2  Jadid"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96"/>
          <p:cNvGrpSpPr>
            <a:grpSpLocks/>
          </p:cNvGrpSpPr>
          <p:nvPr/>
        </p:nvGrpSpPr>
        <p:grpSpPr bwMode="auto">
          <a:xfrm>
            <a:off x="7260027" y="1600248"/>
            <a:ext cx="1041400" cy="1039813"/>
            <a:chOff x="1016388" y="754824"/>
            <a:chExt cx="731924" cy="731924"/>
          </a:xfrm>
          <a:solidFill>
            <a:schemeClr val="accent6">
              <a:lumMod val="50000"/>
            </a:schemeClr>
          </a:solidFill>
        </p:grpSpPr>
        <p:grpSp>
          <p:nvGrpSpPr>
            <p:cNvPr id="4" name="Group 51"/>
            <p:cNvGrpSpPr>
              <a:grpSpLocks/>
            </p:cNvGrpSpPr>
            <p:nvPr/>
          </p:nvGrpSpPr>
          <p:grpSpPr bwMode="auto">
            <a:xfrm>
              <a:off x="1016388" y="754824"/>
              <a:ext cx="731924" cy="731924"/>
              <a:chOff x="1704975" y="1095375"/>
              <a:chExt cx="1514475" cy="1514475"/>
            </a:xfrm>
            <a:grpFill/>
          </p:grpSpPr>
          <p:sp>
            <p:nvSpPr>
              <p:cNvPr id="6" name="Oval 5"/>
              <p:cNvSpPr/>
              <p:nvPr/>
            </p:nvSpPr>
            <p:spPr>
              <a:xfrm>
                <a:off x="1704975" y="1095375"/>
                <a:ext cx="1514475" cy="1514475"/>
              </a:xfrm>
              <a:prstGeom prst="ellipse">
                <a:avLst/>
              </a:prstGeom>
              <a:grp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sp>
            <p:nvSpPr>
              <p:cNvPr id="7" name="Oval 4"/>
              <p:cNvSpPr/>
              <p:nvPr/>
            </p:nvSpPr>
            <p:spPr>
              <a:xfrm>
                <a:off x="1781186" y="1143011"/>
                <a:ext cx="1362054" cy="1362054"/>
              </a:xfrm>
              <a:prstGeom prst="ellipse">
                <a:avLst/>
              </a:prstGeom>
              <a:grp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grpSp>
        <p:sp>
          <p:nvSpPr>
            <p:cNvPr id="5" name="TextBox 7"/>
            <p:cNvSpPr txBox="1">
              <a:spLocks noChangeArrowheads="1"/>
            </p:cNvSpPr>
            <p:nvPr/>
          </p:nvSpPr>
          <p:spPr bwMode="auto">
            <a:xfrm>
              <a:off x="1246510" y="826282"/>
              <a:ext cx="342624" cy="41126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a-IR" sz="3200">
                  <a:solidFill>
                    <a:srgbClr val="171717"/>
                  </a:solidFill>
                  <a:latin typeface="Calibri" pitchFamily="34" charset="0"/>
                  <a:cs typeface="B Titr" pitchFamily="2" charset="-78"/>
                </a:rPr>
                <a:t>1</a:t>
              </a:r>
              <a:endParaRPr lang="en-US" sz="3200">
                <a:solidFill>
                  <a:srgbClr val="171717"/>
                </a:solidFill>
                <a:latin typeface="Calibri" pitchFamily="34" charset="0"/>
                <a:cs typeface="B Titr" pitchFamily="2" charset="-78"/>
              </a:endParaRPr>
            </a:p>
          </p:txBody>
        </p:sp>
      </p:grpSp>
      <p:grpSp>
        <p:nvGrpSpPr>
          <p:cNvPr id="8" name="Group 96"/>
          <p:cNvGrpSpPr>
            <a:grpSpLocks/>
          </p:cNvGrpSpPr>
          <p:nvPr/>
        </p:nvGrpSpPr>
        <p:grpSpPr bwMode="auto">
          <a:xfrm>
            <a:off x="6324600" y="3124208"/>
            <a:ext cx="1041400" cy="1039813"/>
            <a:chOff x="1016388" y="754824"/>
            <a:chExt cx="731924" cy="731924"/>
          </a:xfrm>
          <a:solidFill>
            <a:schemeClr val="accent6">
              <a:lumMod val="50000"/>
            </a:schemeClr>
          </a:solidFill>
        </p:grpSpPr>
        <p:grpSp>
          <p:nvGrpSpPr>
            <p:cNvPr id="9" name="Group 51"/>
            <p:cNvGrpSpPr>
              <a:grpSpLocks/>
            </p:cNvGrpSpPr>
            <p:nvPr/>
          </p:nvGrpSpPr>
          <p:grpSpPr bwMode="auto">
            <a:xfrm>
              <a:off x="1016388" y="754824"/>
              <a:ext cx="731924" cy="731924"/>
              <a:chOff x="1704975" y="1095375"/>
              <a:chExt cx="1514475" cy="1514475"/>
            </a:xfrm>
            <a:grpFill/>
          </p:grpSpPr>
          <p:sp>
            <p:nvSpPr>
              <p:cNvPr id="11" name="Oval 10"/>
              <p:cNvSpPr/>
              <p:nvPr/>
            </p:nvSpPr>
            <p:spPr>
              <a:xfrm>
                <a:off x="1704975" y="1095375"/>
                <a:ext cx="1514475" cy="1514475"/>
              </a:xfrm>
              <a:prstGeom prst="ellipse">
                <a:avLst/>
              </a:prstGeom>
              <a:grp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sp>
            <p:nvSpPr>
              <p:cNvPr id="12" name="Oval 4"/>
              <p:cNvSpPr/>
              <p:nvPr/>
            </p:nvSpPr>
            <p:spPr>
              <a:xfrm>
                <a:off x="1781186" y="1143011"/>
                <a:ext cx="1362054" cy="1362054"/>
              </a:xfrm>
              <a:prstGeom prst="ellipse">
                <a:avLst/>
              </a:prstGeom>
              <a:grp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grpSp>
        <p:sp>
          <p:nvSpPr>
            <p:cNvPr id="10" name="TextBox 7"/>
            <p:cNvSpPr txBox="1">
              <a:spLocks noChangeArrowheads="1"/>
            </p:cNvSpPr>
            <p:nvPr/>
          </p:nvSpPr>
          <p:spPr bwMode="auto">
            <a:xfrm>
              <a:off x="1246510" y="826282"/>
              <a:ext cx="342624" cy="41126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a-IR" sz="3200" dirty="0" smtClean="0">
                  <a:solidFill>
                    <a:srgbClr val="171717"/>
                  </a:solidFill>
                  <a:latin typeface="Calibri" pitchFamily="34" charset="0"/>
                  <a:cs typeface="B Titr" pitchFamily="2" charset="-78"/>
                </a:rPr>
                <a:t>2</a:t>
              </a:r>
              <a:endParaRPr lang="en-US" sz="3200" dirty="0">
                <a:solidFill>
                  <a:srgbClr val="171717"/>
                </a:solidFill>
                <a:latin typeface="Calibri" pitchFamily="34" charset="0"/>
                <a:cs typeface="B Titr" pitchFamily="2" charset="-78"/>
              </a:endParaRPr>
            </a:p>
          </p:txBody>
        </p:sp>
      </p:grpSp>
      <p:grpSp>
        <p:nvGrpSpPr>
          <p:cNvPr id="13" name="Group 96"/>
          <p:cNvGrpSpPr>
            <a:grpSpLocks/>
          </p:cNvGrpSpPr>
          <p:nvPr/>
        </p:nvGrpSpPr>
        <p:grpSpPr bwMode="auto">
          <a:xfrm>
            <a:off x="5130758" y="4701301"/>
            <a:ext cx="1041400" cy="1039813"/>
            <a:chOff x="1016388" y="754824"/>
            <a:chExt cx="731924" cy="731924"/>
          </a:xfrm>
          <a:solidFill>
            <a:schemeClr val="accent6">
              <a:lumMod val="50000"/>
            </a:schemeClr>
          </a:solidFill>
        </p:grpSpPr>
        <p:grpSp>
          <p:nvGrpSpPr>
            <p:cNvPr id="14" name="Group 51"/>
            <p:cNvGrpSpPr>
              <a:grpSpLocks/>
            </p:cNvGrpSpPr>
            <p:nvPr/>
          </p:nvGrpSpPr>
          <p:grpSpPr bwMode="auto">
            <a:xfrm>
              <a:off x="1016388" y="754824"/>
              <a:ext cx="731924" cy="731924"/>
              <a:chOff x="1704975" y="1095375"/>
              <a:chExt cx="1514475" cy="1514475"/>
            </a:xfrm>
            <a:grpFill/>
          </p:grpSpPr>
          <p:sp>
            <p:nvSpPr>
              <p:cNvPr id="16" name="Oval 15"/>
              <p:cNvSpPr/>
              <p:nvPr/>
            </p:nvSpPr>
            <p:spPr>
              <a:xfrm>
                <a:off x="1704975" y="1095375"/>
                <a:ext cx="1514475" cy="1514475"/>
              </a:xfrm>
              <a:prstGeom prst="ellipse">
                <a:avLst/>
              </a:prstGeom>
              <a:grp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sp>
            <p:nvSpPr>
              <p:cNvPr id="17" name="Oval 4"/>
              <p:cNvSpPr/>
              <p:nvPr/>
            </p:nvSpPr>
            <p:spPr>
              <a:xfrm>
                <a:off x="1781186" y="1143011"/>
                <a:ext cx="1362054" cy="1362054"/>
              </a:xfrm>
              <a:prstGeom prst="ellipse">
                <a:avLst/>
              </a:prstGeom>
              <a:grp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grpSp>
        <p:sp>
          <p:nvSpPr>
            <p:cNvPr id="15" name="TextBox 7"/>
            <p:cNvSpPr txBox="1">
              <a:spLocks noChangeArrowheads="1"/>
            </p:cNvSpPr>
            <p:nvPr/>
          </p:nvSpPr>
          <p:spPr bwMode="auto">
            <a:xfrm>
              <a:off x="1246510" y="842517"/>
              <a:ext cx="342624" cy="41126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a-IR" sz="3200" dirty="0">
                  <a:solidFill>
                    <a:srgbClr val="171717"/>
                  </a:solidFill>
                  <a:latin typeface="Calibri" pitchFamily="34" charset="0"/>
                  <a:cs typeface="B Titr" pitchFamily="2" charset="-78"/>
                </a:rPr>
                <a:t>3</a:t>
              </a:r>
              <a:endParaRPr lang="en-US" sz="3200" dirty="0">
                <a:solidFill>
                  <a:srgbClr val="171717"/>
                </a:solidFill>
                <a:latin typeface="Calibri" pitchFamily="34" charset="0"/>
                <a:cs typeface="B Titr" pitchFamily="2" charset="-78"/>
              </a:endParaRPr>
            </a:p>
          </p:txBody>
        </p:sp>
      </p:grpSp>
      <p:sp>
        <p:nvSpPr>
          <p:cNvPr id="18" name="Rectangle 17"/>
          <p:cNvSpPr/>
          <p:nvPr/>
        </p:nvSpPr>
        <p:spPr bwMode="auto">
          <a:xfrm>
            <a:off x="914496" y="5200702"/>
            <a:ext cx="5257638" cy="742832"/>
          </a:xfrm>
          <a:prstGeom prst="rect">
            <a:avLst/>
          </a:prstGeom>
          <a:ln/>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19" name="Rectangle 18"/>
          <p:cNvSpPr/>
          <p:nvPr/>
        </p:nvSpPr>
        <p:spPr bwMode="auto">
          <a:xfrm>
            <a:off x="2378610" y="3610985"/>
            <a:ext cx="5012716" cy="742832"/>
          </a:xfrm>
          <a:prstGeom prst="rect">
            <a:avLst/>
          </a:prstGeom>
          <a:ln/>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20" name="Rectangle 19"/>
          <p:cNvSpPr/>
          <p:nvPr/>
        </p:nvSpPr>
        <p:spPr bwMode="auto">
          <a:xfrm>
            <a:off x="3881841" y="2133662"/>
            <a:ext cx="4423861" cy="742832"/>
          </a:xfrm>
          <a:prstGeom prst="rect">
            <a:avLst/>
          </a:prstGeom>
          <a:ln/>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21" name="Rectangle 20"/>
          <p:cNvSpPr>
            <a:spLocks noChangeArrowheads="1"/>
          </p:cNvSpPr>
          <p:nvPr/>
        </p:nvSpPr>
        <p:spPr bwMode="auto">
          <a:xfrm>
            <a:off x="4043190" y="2209848"/>
            <a:ext cx="3424334" cy="47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rtl="1">
              <a:lnSpc>
                <a:spcPct val="150000"/>
              </a:lnSpc>
            </a:pPr>
            <a:r>
              <a:rPr lang="fa-IR" dirty="0">
                <a:cs typeface="2  Jadid" pitchFamily="2" charset="-78"/>
              </a:rPr>
              <a:t>موقعیت استراتژیک برمبنای تغییرات</a:t>
            </a:r>
            <a:endParaRPr lang="fa-IR" b="1" dirty="0">
              <a:cs typeface="2  Badr" pitchFamily="2" charset="-78"/>
            </a:endParaRPr>
          </a:p>
        </p:txBody>
      </p:sp>
      <p:sp>
        <p:nvSpPr>
          <p:cNvPr id="22" name="Rectangle 21"/>
          <p:cNvSpPr>
            <a:spLocks noChangeArrowheads="1"/>
          </p:cNvSpPr>
          <p:nvPr/>
        </p:nvSpPr>
        <p:spPr bwMode="auto">
          <a:xfrm>
            <a:off x="2819446" y="3743333"/>
            <a:ext cx="380996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rtl="1">
              <a:lnSpc>
                <a:spcPct val="150000"/>
              </a:lnSpc>
            </a:pPr>
            <a:r>
              <a:rPr lang="fa-IR" dirty="0">
                <a:cs typeface="2  Jadid" pitchFamily="2" charset="-78"/>
              </a:rPr>
              <a:t>موقعیت استراتژیک برمبنای نیازها</a:t>
            </a:r>
            <a:endParaRPr lang="fa-IR" b="1" dirty="0">
              <a:cs typeface="2  Badr" pitchFamily="2" charset="-78"/>
            </a:endParaRPr>
          </a:p>
        </p:txBody>
      </p:sp>
      <p:sp>
        <p:nvSpPr>
          <p:cNvPr id="23" name="Rectangle 22"/>
          <p:cNvSpPr>
            <a:spLocks noChangeArrowheads="1"/>
          </p:cNvSpPr>
          <p:nvPr/>
        </p:nvSpPr>
        <p:spPr bwMode="auto">
          <a:xfrm>
            <a:off x="1480984" y="5318839"/>
            <a:ext cx="377679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rtl="1">
              <a:lnSpc>
                <a:spcPct val="150000"/>
              </a:lnSpc>
            </a:pPr>
            <a:r>
              <a:rPr lang="fa-IR" dirty="0">
                <a:cs typeface="2  Jadid" pitchFamily="2" charset="-78"/>
              </a:rPr>
              <a:t>موقعیت استراتژیک برمبنای دسترسی</a:t>
            </a:r>
            <a:endParaRPr lang="fa-IR" b="1" dirty="0">
              <a:cs typeface="2  Badr" pitchFamily="2" charset="-78"/>
            </a:endParaRPr>
          </a:p>
        </p:txBody>
      </p:sp>
      <p:sp>
        <p:nvSpPr>
          <p:cNvPr id="24" name="Rectangle 23"/>
          <p:cNvSpPr>
            <a:spLocks noChangeArrowheads="1"/>
          </p:cNvSpPr>
          <p:nvPr/>
        </p:nvSpPr>
        <p:spPr bwMode="auto">
          <a:xfrm>
            <a:off x="2405209" y="679017"/>
            <a:ext cx="439094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rtl="1">
              <a:lnSpc>
                <a:spcPct val="150000"/>
              </a:lnSpc>
            </a:pPr>
            <a:r>
              <a:rPr lang="fa-IR" sz="2400" b="1" dirty="0" smtClean="0">
                <a:cs typeface="B Farnaz" pitchFamily="2" charset="-78"/>
              </a:rPr>
              <a:t>اساسی ترین موقعیت های استراتژیک</a:t>
            </a:r>
            <a:endParaRPr lang="fa-IR" sz="2400" b="1" dirty="0">
              <a:cs typeface="B Farnaz" pitchFamily="2" charset="-78"/>
            </a:endParaRPr>
          </a:p>
        </p:txBody>
      </p:sp>
    </p:spTree>
    <p:extLst>
      <p:ext uri="{BB962C8B-B14F-4D97-AF65-F5344CB8AC3E}">
        <p14:creationId xmlns:p14="http://schemas.microsoft.com/office/powerpoint/2010/main" val="1654986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circle(in)">
                                      <p:cBhvr>
                                        <p:cTn id="10" dur="2000"/>
                                        <p:tgtEl>
                                          <p:spTgt spid="20"/>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circle(in)">
                                      <p:cBhvr>
                                        <p:cTn id="13" dur="20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ircle(in)">
                                      <p:cBhvr>
                                        <p:cTn id="18" dur="2000"/>
                                        <p:tgtEl>
                                          <p:spTgt spid="8"/>
                                        </p:tgtEl>
                                      </p:cBhvr>
                                    </p:animEffect>
                                  </p:childTnLst>
                                </p:cTn>
                              </p:par>
                              <p:par>
                                <p:cTn id="19" presetID="6" presetClass="entr" presetSubtype="16"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circle(in)">
                                      <p:cBhvr>
                                        <p:cTn id="21" dur="2000"/>
                                        <p:tgtEl>
                                          <p:spTgt spid="19"/>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circle(in)">
                                      <p:cBhvr>
                                        <p:cTn id="24" dur="20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ircle(in)">
                                      <p:cBhvr>
                                        <p:cTn id="29" dur="2000"/>
                                        <p:tgtEl>
                                          <p:spTgt spid="13"/>
                                        </p:tgtEl>
                                      </p:cBhvr>
                                    </p:animEffect>
                                  </p:childTnLst>
                                </p:cTn>
                              </p:par>
                              <p:par>
                                <p:cTn id="30" presetID="6" presetClass="entr" presetSubtype="16"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ircle(in)">
                                      <p:cBhvr>
                                        <p:cTn id="32" dur="2000"/>
                                        <p:tgtEl>
                                          <p:spTgt spid="18"/>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circle(in)">
                                      <p:cBhvr>
                                        <p:cTn id="35" dur="2000"/>
                                        <p:tgtEl>
                                          <p:spTgt spid="23"/>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circle(in)">
                                      <p:cBhvr>
                                        <p:cTn id="38"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516" y="381080"/>
            <a:ext cx="8610374" cy="553997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rtl="1">
              <a:lnSpc>
                <a:spcPct val="150000"/>
              </a:lnSpc>
              <a:defRPr/>
            </a:pPr>
            <a:r>
              <a:rPr lang="fa-IR" sz="2800" b="1" dirty="0" smtClean="0">
                <a:solidFill>
                  <a:srgbClr val="FF0000"/>
                </a:solidFill>
                <a:cs typeface="2  Baran" pitchFamily="2" charset="-78"/>
              </a:rPr>
              <a:t>پورتر</a:t>
            </a:r>
            <a:r>
              <a:rPr lang="fa-IR" dirty="0" smtClean="0">
                <a:cs typeface="2  Baran" pitchFamily="2" charset="-78"/>
              </a:rPr>
              <a:t>  بیان می کندکه تصمیم گیری اساسی شرکتها باید شامل انتخاب موقعیت استراتژیکی باشدکه آنها می خواهند بپذیرند  او سه موقعیت</a:t>
            </a:r>
            <a:r>
              <a:rPr lang="fa-IR" sz="2800" dirty="0" smtClean="0">
                <a:cs typeface="2  Baran" pitchFamily="2" charset="-78"/>
              </a:rPr>
              <a:t> </a:t>
            </a:r>
            <a:r>
              <a:rPr lang="fa-IR" sz="2000" dirty="0" smtClean="0">
                <a:cs typeface="2  Baran" pitchFamily="2" charset="-78"/>
              </a:rPr>
              <a:t>استراتژیک اساسی زیر را توصیف میکند:</a:t>
            </a:r>
          </a:p>
          <a:p>
            <a:pPr algn="just" rtl="1">
              <a:lnSpc>
                <a:spcPct val="150000"/>
              </a:lnSpc>
              <a:defRPr/>
            </a:pPr>
            <a:r>
              <a:rPr lang="fa-IR" dirty="0" smtClean="0">
                <a:cs typeface="2  Jadid" pitchFamily="2" charset="-78"/>
              </a:rPr>
              <a:t>1- موقعیت استراتژیک برمبنای تغییرات:</a:t>
            </a:r>
          </a:p>
          <a:p>
            <a:pPr algn="just" rtl="1">
              <a:lnSpc>
                <a:spcPct val="150000"/>
              </a:lnSpc>
              <a:defRPr/>
            </a:pPr>
            <a:r>
              <a:rPr lang="fa-IR" dirty="0" smtClean="0">
                <a:cs typeface="2  Baran" pitchFamily="2" charset="-78"/>
              </a:rPr>
              <a:t>این موقعیت شامل </a:t>
            </a:r>
            <a:r>
              <a:rPr lang="fa-IR" b="1" dirty="0" smtClean="0">
                <a:solidFill>
                  <a:srgbClr val="FF0000"/>
                </a:solidFill>
                <a:cs typeface="2  Baran" pitchFamily="2" charset="-78"/>
              </a:rPr>
              <a:t>تولید یا ارائه زیرمجموعه ای ازمحصولات یاخدمات صنعتی است </a:t>
            </a:r>
            <a:r>
              <a:rPr lang="fa-IR" dirty="0" smtClean="0">
                <a:cs typeface="2  Baran" pitchFamily="2" charset="-78"/>
              </a:rPr>
              <a:t>شرکت بین المللی جیفی لاب یک نمونه ازشرکتهایی است که موقعیت استراتژیک برمبنای تغییرات راپذیرفته است </a:t>
            </a:r>
          </a:p>
          <a:p>
            <a:pPr algn="just" rtl="1">
              <a:lnSpc>
                <a:spcPct val="150000"/>
              </a:lnSpc>
              <a:defRPr/>
            </a:pPr>
            <a:r>
              <a:rPr lang="fa-IR" dirty="0" smtClean="0">
                <a:cs typeface="2  Jadid" pitchFamily="2" charset="-78"/>
              </a:rPr>
              <a:t>2- موقعیت استراتژیک برمبنای نیازها:</a:t>
            </a:r>
            <a:endParaRPr lang="en-US" dirty="0" smtClean="0">
              <a:cs typeface="2  Jadid" pitchFamily="2" charset="-78"/>
            </a:endParaRPr>
          </a:p>
          <a:p>
            <a:pPr algn="just" rtl="1">
              <a:lnSpc>
                <a:spcPct val="150000"/>
              </a:lnSpc>
              <a:defRPr/>
            </a:pPr>
            <a:r>
              <a:rPr lang="fa-IR" dirty="0" smtClean="0">
                <a:cs typeface="2  Baran" pitchFamily="2" charset="-78"/>
              </a:rPr>
              <a:t>این موقعیت شامل </a:t>
            </a:r>
            <a:r>
              <a:rPr lang="fa-IR" b="1" dirty="0" smtClean="0">
                <a:solidFill>
                  <a:srgbClr val="FF0000"/>
                </a:solidFill>
                <a:cs typeface="2  Baran" pitchFamily="2" charset="-78"/>
              </a:rPr>
              <a:t>تلاش برای ارائه خدمات به گروه خاصی ازمشتریان است که اکثرنیازهای آنان رامرتفع کند</a:t>
            </a:r>
            <a:r>
              <a:rPr lang="fa-IR" dirty="0" smtClean="0">
                <a:cs typeface="2  Baran" pitchFamily="2" charset="-78"/>
              </a:rPr>
              <a:t>بعنوان مثال صندوق های بازنشستگی برارائه خدمات مفیدبه بازنشستگان تاکیددارد.</a:t>
            </a:r>
          </a:p>
          <a:p>
            <a:pPr algn="just" rtl="1">
              <a:lnSpc>
                <a:spcPct val="150000"/>
              </a:lnSpc>
              <a:defRPr/>
            </a:pPr>
            <a:r>
              <a:rPr lang="fa-IR" dirty="0" smtClean="0">
                <a:cs typeface="2  Jadid" pitchFamily="2" charset="-78"/>
              </a:rPr>
              <a:t>3-موقعیت استراتژیک برمبنای دسترسی:</a:t>
            </a:r>
          </a:p>
          <a:p>
            <a:pPr algn="just" rtl="1">
              <a:lnSpc>
                <a:spcPct val="150000"/>
              </a:lnSpc>
              <a:defRPr/>
            </a:pPr>
            <a:r>
              <a:rPr lang="fa-IR" dirty="0" smtClean="0">
                <a:cs typeface="2  Baran" pitchFamily="2" charset="-78"/>
              </a:rPr>
              <a:t>شامل </a:t>
            </a:r>
            <a:r>
              <a:rPr lang="fa-IR" b="1" dirty="0" smtClean="0">
                <a:solidFill>
                  <a:srgbClr val="FF0000"/>
                </a:solidFill>
                <a:cs typeface="2  Baran" pitchFamily="2" charset="-78"/>
              </a:rPr>
              <a:t>ارائه خدمات به زیرمجموعه ای ازمشتریان که ازدیگرمشتریان درعواملی مانندموقعیت جغرافیایی یا تعداد تفاوت دارندواین تفاوت باعث میشودکه خدمات لازم برای مشتریان ارائه شود.شرکت </a:t>
            </a:r>
            <a:r>
              <a:rPr lang="fa-IR" dirty="0" smtClean="0">
                <a:cs typeface="2  Baran" pitchFamily="2" charset="-78"/>
              </a:rPr>
              <a:t>ادواردجونز نمونه ای است که باموقعیت استراتژیک برمبنای دسترسی تطابق دارد</a:t>
            </a:r>
            <a:endParaRPr lang="en-US" dirty="0">
              <a:cs typeface="2  Baran" pitchFamily="2" charset="-78"/>
            </a:endParaRPr>
          </a:p>
        </p:txBody>
      </p:sp>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912" y="381080"/>
            <a:ext cx="8457978" cy="581697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rtl="1">
              <a:lnSpc>
                <a:spcPct val="150000"/>
              </a:lnSpc>
              <a:defRPr/>
            </a:pPr>
            <a:r>
              <a:rPr lang="fa-IR" sz="2800" b="1" dirty="0">
                <a:solidFill>
                  <a:srgbClr val="FF0000"/>
                </a:solidFill>
                <a:cs typeface="2  Baran" pitchFamily="2" charset="-78"/>
              </a:rPr>
              <a:t>پورتر</a:t>
            </a:r>
            <a:r>
              <a:rPr lang="fa-IR" sz="2200" dirty="0">
                <a:cs typeface="2  Baran" pitchFamily="2" charset="-78"/>
              </a:rPr>
              <a:t>شرح می دهدکه که این </a:t>
            </a:r>
            <a:r>
              <a:rPr lang="fa-IR" sz="2200" b="1" dirty="0">
                <a:solidFill>
                  <a:srgbClr val="165EC3"/>
                </a:solidFill>
                <a:cs typeface="2  Baran" pitchFamily="2" charset="-78"/>
              </a:rPr>
              <a:t>سه موقعیت استراتژیک اساسی ثابت ومنحصر به فرد نبوده و اغلب ویژگی های مشترک </a:t>
            </a:r>
            <a:r>
              <a:rPr lang="fa-IR" sz="2200" dirty="0" smtClean="0">
                <a:solidFill>
                  <a:srgbClr val="165EC3"/>
                </a:solidFill>
                <a:cs typeface="2  Baran" pitchFamily="2" charset="-78"/>
              </a:rPr>
              <a:t>دارند. </a:t>
            </a:r>
            <a:r>
              <a:rPr lang="fa-IR" sz="2200" dirty="0" smtClean="0">
                <a:cs typeface="2  Baran" pitchFamily="2" charset="-78"/>
              </a:rPr>
              <a:t>وی همچنین </a:t>
            </a:r>
            <a:r>
              <a:rPr lang="fa-IR" sz="2200" dirty="0">
                <a:cs typeface="2  Baran" pitchFamily="2" charset="-78"/>
              </a:rPr>
              <a:t>بیان میکندکه </a:t>
            </a:r>
            <a:r>
              <a:rPr lang="fa-IR" sz="2200" dirty="0" smtClean="0">
                <a:cs typeface="2  Baran" pitchFamily="2" charset="-78"/>
              </a:rPr>
              <a:t>موقعیت </a:t>
            </a:r>
            <a:r>
              <a:rPr lang="fa-IR" sz="2200" dirty="0">
                <a:cs typeface="2  Baran" pitchFamily="2" charset="-78"/>
              </a:rPr>
              <a:t>استراتژیک خاص انتخاب شده مهم نیست بلکه </a:t>
            </a:r>
            <a:r>
              <a:rPr lang="fa-IR" sz="2200" dirty="0">
                <a:solidFill>
                  <a:srgbClr val="FF0000"/>
                </a:solidFill>
                <a:cs typeface="2  Baran" pitchFamily="2" charset="-78"/>
              </a:rPr>
              <a:t>نکته مهم این است که طراحی کلیه فعالیت های شرکت باید به نحوی باشدکه هرفعالیت بطورمتقابل فعالیت دیگری راتحت تاثیرقراردهدتادرنهایت استراتژی مناسب شرکت بدست آید.</a:t>
            </a:r>
          </a:p>
          <a:p>
            <a:pPr algn="just" rtl="1">
              <a:lnSpc>
                <a:spcPct val="150000"/>
              </a:lnSpc>
              <a:defRPr/>
            </a:pPr>
            <a:r>
              <a:rPr lang="fa-IR" sz="2200" dirty="0">
                <a:solidFill>
                  <a:srgbClr val="165EC3"/>
                </a:solidFill>
                <a:cs typeface="2  Baran" pitchFamily="2" charset="-78"/>
              </a:rPr>
              <a:t>سیستم های اطلاعاتی حسابداری نقش مهمی درکمک به سازمان برای پذیرش وحفظ یک موقعیت استراتژیک دارد.</a:t>
            </a:r>
          </a:p>
          <a:p>
            <a:pPr algn="just" rtl="1">
              <a:lnSpc>
                <a:spcPct val="150000"/>
              </a:lnSpc>
              <a:defRPr/>
            </a:pPr>
            <a:r>
              <a:rPr lang="fa-IR" sz="2200" dirty="0">
                <a:cs typeface="2  Baran" pitchFamily="2" charset="-78"/>
              </a:rPr>
              <a:t>دستیابی به یک موقعیت مناسب به کمک فعالیت هامستلزم اینست که دادهای مربوط به هرفعالیت به شیوه مناسبی گردآوری شود.</a:t>
            </a:r>
          </a:p>
          <a:p>
            <a:pPr algn="just" rtl="1">
              <a:lnSpc>
                <a:spcPct val="150000"/>
              </a:lnSpc>
              <a:defRPr/>
            </a:pPr>
            <a:r>
              <a:rPr lang="fa-IR" sz="2200" dirty="0">
                <a:cs typeface="2  Baran" pitchFamily="2" charset="-78"/>
              </a:rPr>
              <a:t>این داده ها به اطلاعاتی تبدیل شوند تا بتوانند درفرآیند تصمیمات مدیریت مورداستفاده قرارگرفته واین فعالیت ها با یکدیگرهماهنگی بیشتری داشته باشند این اطلاعات باید قابل اتکاء وهمواره دردسترس باشد تا درفرآیند تصمیم گیری مورد استفاده قرارگیرند</a:t>
            </a:r>
            <a:r>
              <a:rPr lang="fa-IR" sz="2200" dirty="0" smtClean="0">
                <a:cs typeface="2  Baran" pitchFamily="2" charset="-78"/>
              </a:rPr>
              <a:t>.</a:t>
            </a:r>
            <a:endParaRPr lang="en-US" sz="2200" dirty="0">
              <a:cs typeface="2  Baran" pitchFamily="2" charset="-78"/>
            </a:endParaRPr>
          </a:p>
        </p:txBody>
      </p:sp>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95486" y="1447852"/>
            <a:ext cx="6503987" cy="4616648"/>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just" rtl="1">
              <a:lnSpc>
                <a:spcPct val="150000"/>
              </a:lnSpc>
              <a:defRPr/>
            </a:pPr>
            <a:r>
              <a:rPr lang="fa-IR" sz="2800" b="1" dirty="0">
                <a:cs typeface="2  Baran" pitchFamily="2" charset="-78"/>
              </a:rPr>
              <a:t>هدف اصلی </a:t>
            </a:r>
            <a:r>
              <a:rPr lang="fa-IR" sz="2800" b="1" dirty="0" smtClean="0">
                <a:cs typeface="2  Baran" pitchFamily="2" charset="-78"/>
              </a:rPr>
              <a:t>هر</a:t>
            </a:r>
            <a:r>
              <a:rPr lang="en-US" sz="2800" b="1" dirty="0" smtClean="0">
                <a:cs typeface="2  Baran" pitchFamily="2" charset="-78"/>
              </a:rPr>
              <a:t> </a:t>
            </a:r>
            <a:r>
              <a:rPr lang="fa-IR" sz="2800" b="1" dirty="0" smtClean="0">
                <a:cs typeface="2  Baran" pitchFamily="2" charset="-78"/>
              </a:rPr>
              <a:t>واحد </a:t>
            </a:r>
            <a:r>
              <a:rPr lang="fa-IR" sz="2800" b="1" dirty="0">
                <a:cs typeface="2  Baran" pitchFamily="2" charset="-78"/>
              </a:rPr>
              <a:t>تجاری تحصیل سود و افزایش ثروت برای سهامداران است. یک فعالیت تجاری وقتی سودآور است که ارزش کالاها وخدمات وکالاهای </a:t>
            </a:r>
            <a:r>
              <a:rPr lang="fa-IR" sz="2800" b="1" dirty="0" smtClean="0">
                <a:cs typeface="2  Baran" pitchFamily="2" charset="-78"/>
              </a:rPr>
              <a:t>تولید</a:t>
            </a:r>
            <a:r>
              <a:rPr lang="en-US" sz="2800" b="1" dirty="0" smtClean="0">
                <a:cs typeface="2  Baran" pitchFamily="2" charset="-78"/>
              </a:rPr>
              <a:t> </a:t>
            </a:r>
            <a:r>
              <a:rPr lang="fa-IR" sz="2800" b="1" dirty="0" smtClean="0">
                <a:cs typeface="2  Baran" pitchFamily="2" charset="-78"/>
              </a:rPr>
              <a:t>شده </a:t>
            </a:r>
            <a:r>
              <a:rPr lang="fa-IR" sz="2800" b="1" dirty="0">
                <a:cs typeface="2  Baran" pitchFamily="2" charset="-78"/>
              </a:rPr>
              <a:t>بیش از مخارج تولید آن کالایا خدمت باشد</a:t>
            </a:r>
            <a:r>
              <a:rPr lang="fa-IR" sz="2800" dirty="0">
                <a:cs typeface="2  Baran" pitchFamily="2" charset="-78"/>
              </a:rPr>
              <a:t>. زنجیره ارزش یک سازمان شامل </a:t>
            </a:r>
            <a:r>
              <a:rPr lang="fa-IR" sz="2800" dirty="0" smtClean="0">
                <a:cs typeface="2  Baran" pitchFamily="2" charset="-78"/>
              </a:rPr>
              <a:t> نه </a:t>
            </a:r>
            <a:r>
              <a:rPr lang="fa-IR" sz="2800" dirty="0">
                <a:cs typeface="2  Baran" pitchFamily="2" charset="-78"/>
              </a:rPr>
              <a:t>فعالیت مرتبط به هم است که به تشریح فعالیت های دسته جمعی می پردازد.همانطورکه در شکل 3-1نشان داده </a:t>
            </a:r>
            <a:r>
              <a:rPr lang="fa-IR" sz="2800" dirty="0" smtClean="0">
                <a:cs typeface="2  Baran" pitchFamily="2" charset="-78"/>
              </a:rPr>
              <a:t>میشود نه </a:t>
            </a:r>
            <a:r>
              <a:rPr lang="fa-IR" sz="2800" dirty="0">
                <a:cs typeface="2  Baran" pitchFamily="2" charset="-78"/>
              </a:rPr>
              <a:t>فعالیت زنجیره ارزش میتواند به  دو دسته اصلی تقسیم شود</a:t>
            </a:r>
            <a:r>
              <a:rPr lang="fa-IR" sz="2400" dirty="0">
                <a:cs typeface="2  Baran" pitchFamily="2" charset="-78"/>
              </a:rPr>
              <a:t>.</a:t>
            </a:r>
          </a:p>
        </p:txBody>
      </p:sp>
      <p:sp>
        <p:nvSpPr>
          <p:cNvPr id="3" name="Rectangle 2"/>
          <p:cNvSpPr>
            <a:spLocks noChangeArrowheads="1"/>
          </p:cNvSpPr>
          <p:nvPr/>
        </p:nvSpPr>
        <p:spPr bwMode="auto">
          <a:xfrm>
            <a:off x="2790897" y="429647"/>
            <a:ext cx="3360791" cy="600164"/>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a:spAutoFit/>
          </a:bodyPr>
          <a:lstStyle/>
          <a:p>
            <a:pPr algn="ctr" rtl="1">
              <a:lnSpc>
                <a:spcPct val="150000"/>
              </a:lnSpc>
            </a:pPr>
            <a:r>
              <a:rPr lang="fa-IR" sz="2400" dirty="0">
                <a:cs typeface="B Jadid" pitchFamily="2" charset="-78"/>
              </a:rPr>
              <a:t>زنجیره ارزش </a:t>
            </a:r>
            <a:endParaRPr lang="en-US" sz="2400" dirty="0">
              <a:cs typeface="B Jadid" pitchFamily="2" charset="-78"/>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714" y="1295457"/>
            <a:ext cx="8610374" cy="467050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rtl="1">
              <a:lnSpc>
                <a:spcPct val="150000"/>
              </a:lnSpc>
              <a:defRPr/>
            </a:pPr>
            <a:r>
              <a:rPr lang="fa-IR" sz="2000" dirty="0">
                <a:cs typeface="2  Baran" pitchFamily="2" charset="-78"/>
              </a:rPr>
              <a:t>پنج فعالیت اصلی زنجیره ارزش شامل فعالیت هایی است که بمنظور </a:t>
            </a:r>
            <a:r>
              <a:rPr lang="fa-IR" sz="2000" b="1" dirty="0">
                <a:cs typeface="2  Baran" pitchFamily="2" charset="-78"/>
              </a:rPr>
              <a:t>تولید</a:t>
            </a:r>
            <a:r>
              <a:rPr lang="fa-IR" sz="2000" b="1" dirty="0" smtClean="0">
                <a:cs typeface="2  Baran" pitchFamily="2" charset="-78"/>
              </a:rPr>
              <a:t>، بازاریابی </a:t>
            </a:r>
            <a:r>
              <a:rPr lang="fa-IR" sz="2000" b="1" dirty="0">
                <a:cs typeface="2  Baran" pitchFamily="2" charset="-78"/>
              </a:rPr>
              <a:t>و تحویل کالاوخدمات به مشتریان </a:t>
            </a:r>
            <a:r>
              <a:rPr lang="fa-IR" sz="2000" b="1" dirty="0" smtClean="0">
                <a:cs typeface="2  Baran" pitchFamily="2" charset="-78"/>
              </a:rPr>
              <a:t>وهمچنین </a:t>
            </a:r>
            <a:r>
              <a:rPr lang="fa-IR" sz="2000" b="1" dirty="0">
                <a:cs typeface="2  Baran" pitchFamily="2" charset="-78"/>
              </a:rPr>
              <a:t>خدمات پس ازفروش </a:t>
            </a:r>
            <a:r>
              <a:rPr lang="fa-IR" sz="2000" dirty="0">
                <a:cs typeface="2  Baran" pitchFamily="2" charset="-78"/>
              </a:rPr>
              <a:t>به شرح زیر انجام می شود.</a:t>
            </a:r>
          </a:p>
          <a:p>
            <a:pPr algn="just" rtl="1">
              <a:lnSpc>
                <a:spcPct val="150000"/>
              </a:lnSpc>
              <a:defRPr/>
            </a:pPr>
            <a:r>
              <a:rPr lang="fa-IR" sz="2000" b="1" dirty="0">
                <a:solidFill>
                  <a:srgbClr val="FF0000"/>
                </a:solidFill>
                <a:cs typeface="2  Baran" pitchFamily="2" charset="-78"/>
              </a:rPr>
              <a:t>1-</a:t>
            </a:r>
            <a:r>
              <a:rPr lang="fa-IR" sz="2000" b="1" dirty="0">
                <a:solidFill>
                  <a:srgbClr val="FF0000"/>
                </a:solidFill>
                <a:cs typeface="B Farnaz" pitchFamily="2" charset="-78"/>
              </a:rPr>
              <a:t>فعالیتهای تدارکات درون سازمانی </a:t>
            </a:r>
            <a:r>
              <a:rPr lang="fa-IR" sz="2000" dirty="0">
                <a:cs typeface="2  Baran" pitchFamily="2" charset="-78"/>
              </a:rPr>
              <a:t>شامل دریافت، نگهداری وانتقال مواداولیه ای است که واحد تجاری بعنوان ورودی برای تولید محصولات وخدمات خود نیازدارد.</a:t>
            </a:r>
          </a:p>
          <a:p>
            <a:pPr algn="just" rtl="1">
              <a:lnSpc>
                <a:spcPct val="150000"/>
              </a:lnSpc>
              <a:defRPr/>
            </a:pPr>
            <a:r>
              <a:rPr lang="fa-IR" sz="2000" dirty="0">
                <a:solidFill>
                  <a:srgbClr val="FF0000"/>
                </a:solidFill>
                <a:cs typeface="2  Baran" pitchFamily="2" charset="-78"/>
              </a:rPr>
              <a:t>2</a:t>
            </a:r>
            <a:r>
              <a:rPr lang="fa-IR" sz="2000" b="1" dirty="0">
                <a:solidFill>
                  <a:srgbClr val="FF0000"/>
                </a:solidFill>
                <a:cs typeface="2  Baran" pitchFamily="2" charset="-78"/>
              </a:rPr>
              <a:t>-</a:t>
            </a:r>
            <a:r>
              <a:rPr lang="fa-IR" sz="2000" b="1" dirty="0">
                <a:solidFill>
                  <a:srgbClr val="FF0000"/>
                </a:solidFill>
                <a:cs typeface="B Farnaz" pitchFamily="2" charset="-78"/>
              </a:rPr>
              <a:t>فعالیت های عملیات تولیدی </a:t>
            </a:r>
            <a:r>
              <a:rPr lang="fa-IR" sz="2000" dirty="0">
                <a:cs typeface="2  Baran" pitchFamily="2" charset="-78"/>
              </a:rPr>
              <a:t>شامل فعالیت های تبدیل ورودیهابه محصولات یاخدمات نهایی است بعنوان مثال خط مونتاژ در یک شرکت اتومبیل سازی شامل  تبدیل مواد اولیه به ماشین  تکمیل شده است .</a:t>
            </a:r>
          </a:p>
          <a:p>
            <a:pPr algn="just" rtl="1">
              <a:lnSpc>
                <a:spcPct val="150000"/>
              </a:lnSpc>
              <a:defRPr/>
            </a:pPr>
            <a:r>
              <a:rPr lang="fa-IR" sz="2000" b="1" dirty="0">
                <a:solidFill>
                  <a:srgbClr val="FF0000"/>
                </a:solidFill>
                <a:cs typeface="2  Baran" pitchFamily="2" charset="-78"/>
              </a:rPr>
              <a:t>3-</a:t>
            </a:r>
            <a:r>
              <a:rPr lang="fa-IR" sz="2000" b="1" dirty="0">
                <a:solidFill>
                  <a:srgbClr val="FF0000"/>
                </a:solidFill>
                <a:cs typeface="B Farnaz" pitchFamily="2" charset="-78"/>
              </a:rPr>
              <a:t>فعالیت های تدارکات برون سازمانی </a:t>
            </a:r>
            <a:r>
              <a:rPr lang="fa-IR" sz="2000" dirty="0">
                <a:cs typeface="2  Baran" pitchFamily="2" charset="-78"/>
              </a:rPr>
              <a:t>مجموعه فعالیت های انتقال و توزیع محصولات و خدمات تکمیل شده بین مشتریان را دربرمیگیرد.</a:t>
            </a:r>
          </a:p>
          <a:p>
            <a:pPr algn="just" rtl="1">
              <a:lnSpc>
                <a:spcPct val="150000"/>
              </a:lnSpc>
              <a:defRPr/>
            </a:pPr>
            <a:r>
              <a:rPr lang="fa-IR" sz="2000" b="1" dirty="0">
                <a:solidFill>
                  <a:srgbClr val="FF0000"/>
                </a:solidFill>
                <a:cs typeface="2  Baran" pitchFamily="2" charset="-78"/>
              </a:rPr>
              <a:t>4-</a:t>
            </a:r>
            <a:r>
              <a:rPr lang="fa-IR" sz="2000" b="1" dirty="0">
                <a:solidFill>
                  <a:srgbClr val="FF0000"/>
                </a:solidFill>
                <a:cs typeface="B Farnaz" pitchFamily="2" charset="-78"/>
              </a:rPr>
              <a:t>فعالیت های بازاریابی وفروش </a:t>
            </a:r>
            <a:r>
              <a:rPr lang="fa-IR" sz="2000" dirty="0">
                <a:cs typeface="2  Baran" pitchFamily="2" charset="-78"/>
              </a:rPr>
              <a:t>فعالیت هایی است که به مشتریان کمک میکند تا محصولات و یا خدمات سازمان را بخرد</a:t>
            </a:r>
          </a:p>
          <a:p>
            <a:pPr algn="just" rtl="1">
              <a:lnSpc>
                <a:spcPct val="150000"/>
              </a:lnSpc>
              <a:defRPr/>
            </a:pPr>
            <a:r>
              <a:rPr lang="fa-IR" sz="2000" b="1" dirty="0">
                <a:solidFill>
                  <a:srgbClr val="FF0000"/>
                </a:solidFill>
                <a:cs typeface="2  Baran" pitchFamily="2" charset="-78"/>
              </a:rPr>
              <a:t>5-</a:t>
            </a:r>
            <a:r>
              <a:rPr lang="fa-IR" sz="2000" b="1" dirty="0">
                <a:solidFill>
                  <a:srgbClr val="FF0000"/>
                </a:solidFill>
                <a:cs typeface="B Farnaz" pitchFamily="2" charset="-78"/>
              </a:rPr>
              <a:t>فعالیت های خدمات پس ازفروش </a:t>
            </a:r>
            <a:r>
              <a:rPr lang="fa-IR" sz="2000" dirty="0">
                <a:cs typeface="2  Baran" pitchFamily="2" charset="-78"/>
              </a:rPr>
              <a:t>شامل فعالیت های تعمیر و نگهداری پس از فروش به مشتریان است </a:t>
            </a:r>
            <a:r>
              <a:rPr lang="fa-IR" dirty="0">
                <a:cs typeface="2  Baran" pitchFamily="2" charset="-78"/>
              </a:rPr>
              <a:t>.</a:t>
            </a:r>
            <a:endParaRPr lang="en-US" dirty="0">
              <a:cs typeface="2  Baran" pitchFamily="2" charset="-78"/>
            </a:endParaRPr>
          </a:p>
        </p:txBody>
      </p:sp>
      <p:sp>
        <p:nvSpPr>
          <p:cNvPr id="4" name="Rectangle 2"/>
          <p:cNvSpPr>
            <a:spLocks noChangeArrowheads="1"/>
          </p:cNvSpPr>
          <p:nvPr/>
        </p:nvSpPr>
        <p:spPr bwMode="auto">
          <a:xfrm>
            <a:off x="3048040" y="457278"/>
            <a:ext cx="3371436" cy="515526"/>
          </a:xfrm>
          <a:prstGeom prst="rect">
            <a:avLst/>
          </a:prstGeom>
          <a:ln/>
        </p:spPr>
        <p:style>
          <a:lnRef idx="1">
            <a:schemeClr val="accent2"/>
          </a:lnRef>
          <a:fillRef idx="3">
            <a:schemeClr val="accent2"/>
          </a:fillRef>
          <a:effectRef idx="2">
            <a:schemeClr val="accent2"/>
          </a:effectRef>
          <a:fontRef idx="minor">
            <a:schemeClr val="lt1"/>
          </a:fontRef>
        </p:style>
        <p:txBody>
          <a:bodyPr wrap="none">
            <a:spAutoFit/>
          </a:bodyPr>
          <a:lstStyle/>
          <a:p>
            <a:pPr algn="r" rtl="1">
              <a:lnSpc>
                <a:spcPct val="150000"/>
              </a:lnSpc>
              <a:defRPr/>
            </a:pPr>
            <a:r>
              <a:rPr lang="fa-IR" sz="2000" dirty="0">
                <a:cs typeface="B Jadid" pitchFamily="2" charset="-78"/>
              </a:rPr>
              <a:t>فعالیت های </a:t>
            </a:r>
            <a:r>
              <a:rPr lang="fa-IR" sz="2000" dirty="0" smtClean="0">
                <a:cs typeface="B Jadid" pitchFamily="2" charset="-78"/>
              </a:rPr>
              <a:t>اصلی زنجیره ارزش</a:t>
            </a:r>
            <a:endParaRPr lang="fa-IR" sz="2000" dirty="0">
              <a:cs typeface="B Jadid" pitchFamily="2" charset="-78"/>
            </a:endParaRPr>
          </a:p>
        </p:txBody>
      </p:sp>
    </p:spTree>
    <p:extLst>
      <p:ext uri="{BB962C8B-B14F-4D97-AF65-F5344CB8AC3E}">
        <p14:creationId xmlns:p14="http://schemas.microsoft.com/office/powerpoint/2010/main" val="2742537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5655" y="1447852"/>
            <a:ext cx="7620000" cy="4208844"/>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algn="just" rtl="1">
              <a:lnSpc>
                <a:spcPct val="150000"/>
              </a:lnSpc>
              <a:defRPr/>
            </a:pPr>
            <a:r>
              <a:rPr lang="fa-IR" sz="2000" dirty="0">
                <a:cs typeface="2  Baran" pitchFamily="2" charset="-78"/>
              </a:rPr>
              <a:t>چهارفعالیت پشتیبانی درزنجیره ارزش به شرح زیرمنجربه انجام فعالیت های اصلی بطورکارآمد وموثرمیشود:</a:t>
            </a:r>
          </a:p>
          <a:p>
            <a:pPr algn="just" rtl="1">
              <a:lnSpc>
                <a:spcPct val="150000"/>
              </a:lnSpc>
              <a:defRPr/>
            </a:pPr>
            <a:r>
              <a:rPr lang="fa-IR" sz="2000" dirty="0">
                <a:cs typeface="2  Baran" pitchFamily="2" charset="-78"/>
              </a:rPr>
              <a:t>1</a:t>
            </a:r>
            <a:r>
              <a:rPr lang="fa-IR" sz="2000" b="1" dirty="0">
                <a:solidFill>
                  <a:srgbClr val="FF0000"/>
                </a:solidFill>
                <a:cs typeface="2  Baran" pitchFamily="2" charset="-78"/>
              </a:rPr>
              <a:t>-ساختارسازمان</a:t>
            </a:r>
            <a:r>
              <a:rPr lang="fa-IR" sz="2000" dirty="0">
                <a:cs typeface="2  Baran" pitchFamily="2" charset="-78"/>
              </a:rPr>
              <a:t> به فعالیت های حسابداری، تامین مالی وفعالیت های اداری عمومی که برای انجام وظایف هرسازمانی حیاتی است اشاره دارد</a:t>
            </a:r>
            <a:r>
              <a:rPr lang="en-US" sz="2000" dirty="0">
                <a:cs typeface="2  Baran" pitchFamily="2" charset="-78"/>
              </a:rPr>
              <a:t>.</a:t>
            </a:r>
            <a:endParaRPr lang="fa-IR" sz="2000" dirty="0">
              <a:cs typeface="2  Baran" pitchFamily="2" charset="-78"/>
            </a:endParaRPr>
          </a:p>
          <a:p>
            <a:pPr algn="just" rtl="1">
              <a:lnSpc>
                <a:spcPct val="150000"/>
              </a:lnSpc>
              <a:defRPr/>
            </a:pPr>
            <a:r>
              <a:rPr lang="fa-IR" sz="2000" b="1" dirty="0">
                <a:solidFill>
                  <a:srgbClr val="FF0000"/>
                </a:solidFill>
                <a:cs typeface="2  Baran" pitchFamily="2" charset="-78"/>
              </a:rPr>
              <a:t>2-فعالیت های منابع انسانی </a:t>
            </a:r>
            <a:r>
              <a:rPr lang="fa-IR" sz="2000" dirty="0">
                <a:cs typeface="2  Baran" pitchFamily="2" charset="-78"/>
              </a:rPr>
              <a:t>شامل تامین نیروی انسانی، استخدام </a:t>
            </a:r>
            <a:r>
              <a:rPr lang="fa-IR" sz="2000" dirty="0" smtClean="0">
                <a:cs typeface="2  Baran" pitchFamily="2" charset="-78"/>
              </a:rPr>
              <a:t>، آموزش </a:t>
            </a:r>
            <a:r>
              <a:rPr lang="fa-IR" sz="2000" dirty="0">
                <a:cs typeface="2  Baran" pitchFamily="2" charset="-78"/>
              </a:rPr>
              <a:t>وتامین حقوق ومزایا وپاداشهای کارکنان است</a:t>
            </a:r>
            <a:r>
              <a:rPr lang="en-US" sz="2000" dirty="0">
                <a:cs typeface="2  Baran" pitchFamily="2" charset="-78"/>
              </a:rPr>
              <a:t>.</a:t>
            </a:r>
            <a:endParaRPr lang="fa-IR" sz="2000" dirty="0">
              <a:cs typeface="2  Baran" pitchFamily="2" charset="-78"/>
            </a:endParaRPr>
          </a:p>
          <a:p>
            <a:pPr algn="just" rtl="1">
              <a:lnSpc>
                <a:spcPct val="150000"/>
              </a:lnSpc>
              <a:defRPr/>
            </a:pPr>
            <a:r>
              <a:rPr lang="fa-IR" sz="2000" dirty="0">
                <a:cs typeface="2  Baran" pitchFamily="2" charset="-78"/>
              </a:rPr>
              <a:t> </a:t>
            </a:r>
            <a:r>
              <a:rPr lang="fa-IR" sz="2000" b="1" dirty="0">
                <a:solidFill>
                  <a:srgbClr val="FF0000"/>
                </a:solidFill>
                <a:cs typeface="2  Baran" pitchFamily="2" charset="-78"/>
              </a:rPr>
              <a:t>3- فعالیت های فن آوری </a:t>
            </a:r>
            <a:r>
              <a:rPr lang="fa-IR" sz="2000" dirty="0">
                <a:cs typeface="2  Baran" pitchFamily="2" charset="-78"/>
              </a:rPr>
              <a:t>شامل فعالیت های اصلاح وبهبود کالایاخدمت است</a:t>
            </a:r>
            <a:r>
              <a:rPr lang="en-US" sz="2000" dirty="0" smtClean="0">
                <a:cs typeface="2  Baran" pitchFamily="2" charset="-78"/>
              </a:rPr>
              <a:t>.</a:t>
            </a:r>
            <a:r>
              <a:rPr lang="fa-IR" sz="2000" dirty="0" smtClean="0">
                <a:cs typeface="2  Baran" pitchFamily="2" charset="-78"/>
              </a:rPr>
              <a:t> مانند </a:t>
            </a:r>
            <a:r>
              <a:rPr lang="fa-IR" sz="2000" b="1" dirty="0" smtClean="0">
                <a:solidFill>
                  <a:srgbClr val="87E7FC"/>
                </a:solidFill>
                <a:cs typeface="2  Baran" pitchFamily="2" charset="-78"/>
              </a:rPr>
              <a:t>طراحی محصول</a:t>
            </a:r>
            <a:endParaRPr lang="fa-IR" sz="2000" b="1" dirty="0">
              <a:solidFill>
                <a:srgbClr val="87E7FC"/>
              </a:solidFill>
              <a:cs typeface="2  Baran" pitchFamily="2" charset="-78"/>
            </a:endParaRPr>
          </a:p>
          <a:p>
            <a:pPr algn="just" rtl="1">
              <a:lnSpc>
                <a:spcPct val="150000"/>
              </a:lnSpc>
              <a:defRPr/>
            </a:pPr>
            <a:r>
              <a:rPr lang="fa-IR" sz="2000" b="1" dirty="0">
                <a:solidFill>
                  <a:srgbClr val="FF0000"/>
                </a:solidFill>
                <a:cs typeface="2  Baran" pitchFamily="2" charset="-78"/>
              </a:rPr>
              <a:t>4-فعالیت های </a:t>
            </a:r>
            <a:r>
              <a:rPr lang="fa-IR" sz="2000" b="1" dirty="0" smtClean="0">
                <a:solidFill>
                  <a:srgbClr val="FF0000"/>
                </a:solidFill>
                <a:cs typeface="2  Baran" pitchFamily="2" charset="-78"/>
              </a:rPr>
              <a:t>خرید </a:t>
            </a:r>
            <a:r>
              <a:rPr lang="fa-IR" sz="2000" b="1" dirty="0" smtClean="0">
                <a:solidFill>
                  <a:schemeClr val="bg1"/>
                </a:solidFill>
                <a:cs typeface="2  Baran" pitchFamily="2" charset="-78"/>
              </a:rPr>
              <a:t>شامل</a:t>
            </a:r>
            <a:r>
              <a:rPr lang="fa-IR" sz="2000" b="1" dirty="0" smtClean="0">
                <a:solidFill>
                  <a:srgbClr val="FF0000"/>
                </a:solidFill>
                <a:cs typeface="2  Baran" pitchFamily="2" charset="-78"/>
              </a:rPr>
              <a:t> </a:t>
            </a:r>
            <a:r>
              <a:rPr lang="fa-IR" sz="2000" dirty="0">
                <a:cs typeface="2  Baran" pitchFamily="2" charset="-78"/>
              </a:rPr>
              <a:t>کلیه فعالیت های تهیه مواداولیه، موادمصرفی وملزومات، وساختمانهای مورداستفاده برای اجرای فعالیت های اصلی است </a:t>
            </a:r>
            <a:r>
              <a:rPr lang="en-US" sz="2000" dirty="0">
                <a:cs typeface="2  Baran" pitchFamily="2" charset="-78"/>
              </a:rPr>
              <a:t>.</a:t>
            </a:r>
          </a:p>
        </p:txBody>
      </p:sp>
      <p:sp>
        <p:nvSpPr>
          <p:cNvPr id="14339" name="Rectangle 2"/>
          <p:cNvSpPr>
            <a:spLocks noChangeArrowheads="1"/>
          </p:cNvSpPr>
          <p:nvPr/>
        </p:nvSpPr>
        <p:spPr bwMode="auto">
          <a:xfrm>
            <a:off x="2222706" y="461918"/>
            <a:ext cx="4685898" cy="600164"/>
          </a:xfrm>
          <a:prstGeom prst="rect">
            <a:avLst/>
          </a:prstGeom>
          <a:ln/>
          <a:extLst/>
        </p:spPr>
        <p:style>
          <a:lnRef idx="1">
            <a:schemeClr val="accent2"/>
          </a:lnRef>
          <a:fillRef idx="2">
            <a:schemeClr val="accent2"/>
          </a:fillRef>
          <a:effectRef idx="1">
            <a:schemeClr val="accent2"/>
          </a:effectRef>
          <a:fontRef idx="minor">
            <a:schemeClr val="dk1"/>
          </a:fontRef>
        </p:style>
        <p:txBody>
          <a:bodyPr wrap="none">
            <a:spAutoFit/>
          </a:bodyPr>
          <a:lstStyle/>
          <a:p>
            <a:pPr algn="just" rtl="1">
              <a:lnSpc>
                <a:spcPct val="150000"/>
              </a:lnSpc>
            </a:pPr>
            <a:r>
              <a:rPr lang="fa-IR" sz="2400" dirty="0">
                <a:cs typeface="B Jadid" pitchFamily="2" charset="-78"/>
              </a:rPr>
              <a:t>فعالیت های </a:t>
            </a:r>
            <a:r>
              <a:rPr lang="fa-IR" sz="2400" dirty="0" smtClean="0">
                <a:cs typeface="B Jadid" pitchFamily="2" charset="-78"/>
              </a:rPr>
              <a:t>پشتیبانی در زنجیره ارزش</a:t>
            </a:r>
            <a:endParaRPr lang="fa-IR" sz="2400" dirty="0">
              <a:cs typeface="B Jadid" pitchFamily="2" charset="-78"/>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wheel(1)">
                                      <p:cBhvr>
                                        <p:cTn id="7" dur="2000"/>
                                        <p:tgtEl>
                                          <p:spTgt spid="143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33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p:cNvSpPr txBox="1">
            <a:spLocks/>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rtl="0" fontAlgn="base">
              <a:spcBef>
                <a:spcPct val="0"/>
              </a:spcBef>
              <a:spcAft>
                <a:spcPct val="0"/>
              </a:spcAft>
              <a:defRPr sz="1200" kern="1200">
                <a:solidFill>
                  <a:srgbClr val="898989"/>
                </a:solidFill>
                <a:latin typeface="+mn-lt"/>
                <a:ea typeface="MS PGothic" pitchFamily="34" charset="-128"/>
                <a:cs typeface="+mn-cs"/>
              </a:defRPr>
            </a:lvl1pPr>
            <a:lvl2pPr marL="457200" algn="l" rtl="0" fontAlgn="base">
              <a:spcBef>
                <a:spcPct val="0"/>
              </a:spcBef>
              <a:spcAft>
                <a:spcPct val="0"/>
              </a:spcAft>
              <a:defRPr kern="1200">
                <a:solidFill>
                  <a:schemeClr val="tx1"/>
                </a:solidFill>
                <a:latin typeface="Arial" charset="0"/>
                <a:ea typeface="MS PGothic" pitchFamily="34" charset="-128"/>
                <a:cs typeface="+mn-cs"/>
              </a:defRPr>
            </a:lvl2pPr>
            <a:lvl3pPr marL="914400" algn="l" rtl="0" fontAlgn="base">
              <a:spcBef>
                <a:spcPct val="0"/>
              </a:spcBef>
              <a:spcAft>
                <a:spcPct val="0"/>
              </a:spcAft>
              <a:defRPr kern="1200">
                <a:solidFill>
                  <a:schemeClr val="tx1"/>
                </a:solidFill>
                <a:latin typeface="Arial" charset="0"/>
                <a:ea typeface="MS PGothic" pitchFamily="34" charset="-128"/>
                <a:cs typeface="+mn-cs"/>
              </a:defRPr>
            </a:lvl3pPr>
            <a:lvl4pPr marL="1371600" algn="l" rtl="0" fontAlgn="base">
              <a:spcBef>
                <a:spcPct val="0"/>
              </a:spcBef>
              <a:spcAft>
                <a:spcPct val="0"/>
              </a:spcAft>
              <a:defRPr kern="1200">
                <a:solidFill>
                  <a:schemeClr val="tx1"/>
                </a:solidFill>
                <a:latin typeface="Arial" charset="0"/>
                <a:ea typeface="MS PGothic" pitchFamily="34" charset="-128"/>
                <a:cs typeface="+mn-cs"/>
              </a:defRPr>
            </a:lvl4pPr>
            <a:lvl5pPr marL="1828800" algn="l" rtl="0" fontAlgn="base">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a:lstStyle>
          <a:p>
            <a:pPr>
              <a:defRPr/>
            </a:pPr>
            <a:fld id="{B0732A43-F0D9-45C5-AA3C-B696060BBF33}" type="slidenum">
              <a:rPr lang="en-US" smtClean="0"/>
              <a:pPr>
                <a:defRPr/>
              </a:pPr>
              <a:t>2</a:t>
            </a:fld>
            <a:endParaRPr lang="en-US"/>
          </a:p>
        </p:txBody>
      </p:sp>
      <p:sp>
        <p:nvSpPr>
          <p:cNvPr id="4" name="Title 1"/>
          <p:cNvSpPr txBox="1">
            <a:spLocks/>
          </p:cNvSpPr>
          <p:nvPr/>
        </p:nvSpPr>
        <p:spPr bwMode="auto">
          <a:xfrm>
            <a:off x="571500" y="588963"/>
            <a:ext cx="8343786"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ctr" eaLnBrk="1" hangingPunct="1">
              <a:lnSpc>
                <a:spcPct val="150000"/>
              </a:lnSpc>
            </a:pPr>
            <a:endParaRPr lang="en-US" sz="4000" dirty="0" smtClean="0">
              <a:latin typeface="Calibri" pitchFamily="34" charset="0"/>
              <a:cs typeface="Titr" pitchFamily="2" charset="-78"/>
            </a:endParaRPr>
          </a:p>
          <a:p>
            <a:pPr algn="ctr" eaLnBrk="1" hangingPunct="1">
              <a:lnSpc>
                <a:spcPct val="150000"/>
              </a:lnSpc>
            </a:pPr>
            <a:r>
              <a:rPr lang="fa-IR" sz="4000" dirty="0" smtClean="0">
                <a:latin typeface="Calibri" pitchFamily="34" charset="0"/>
                <a:cs typeface="Titr" pitchFamily="2" charset="-78"/>
              </a:rPr>
              <a:t>بخش اول</a:t>
            </a:r>
            <a:r>
              <a:rPr lang="fa-IR" sz="4400" dirty="0">
                <a:latin typeface="Calibri" pitchFamily="34" charset="0"/>
                <a:cs typeface="Titr" pitchFamily="2" charset="-78"/>
              </a:rPr>
              <a:t/>
            </a:r>
            <a:br>
              <a:rPr lang="fa-IR" sz="4400" dirty="0">
                <a:latin typeface="Calibri" pitchFamily="34" charset="0"/>
                <a:cs typeface="Titr" pitchFamily="2" charset="-78"/>
              </a:rPr>
            </a:br>
            <a:r>
              <a:rPr lang="fa-IR" sz="4400" dirty="0">
                <a:latin typeface="Calibri" pitchFamily="34" charset="0"/>
                <a:cs typeface="Titr" pitchFamily="2" charset="-78"/>
              </a:rPr>
              <a:t/>
            </a:r>
            <a:br>
              <a:rPr lang="fa-IR" sz="4400" dirty="0">
                <a:latin typeface="Calibri" pitchFamily="34" charset="0"/>
                <a:cs typeface="Titr" pitchFamily="2" charset="-78"/>
              </a:rPr>
            </a:br>
            <a:r>
              <a:rPr lang="fa-IR" sz="3800" dirty="0">
                <a:latin typeface="Calibri" pitchFamily="34" charset="0"/>
                <a:cs typeface="B Farnaz" pitchFamily="2" charset="-78"/>
              </a:rPr>
              <a:t>مبانی نظری سیستمهای اطلاعاتی </a:t>
            </a:r>
            <a:r>
              <a:rPr lang="fa-IR" sz="3800" dirty="0" smtClean="0">
                <a:latin typeface="Calibri" pitchFamily="34" charset="0"/>
                <a:cs typeface="B Farnaz" pitchFamily="2" charset="-78"/>
              </a:rPr>
              <a:t>حسابداری</a:t>
            </a:r>
            <a:endParaRPr lang="fa-IR" sz="3800" dirty="0">
              <a:latin typeface="Calibri" pitchFamily="34" charset="0"/>
              <a:cs typeface="B Farnaz" pitchFamily="2" charset="-78"/>
            </a:endParaRPr>
          </a:p>
        </p:txBody>
      </p:sp>
    </p:spTree>
    <p:extLst>
      <p:ext uri="{BB962C8B-B14F-4D97-AF65-F5344CB8AC3E}">
        <p14:creationId xmlns:p14="http://schemas.microsoft.com/office/powerpoint/2010/main" val="42111646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79388" y="609600"/>
            <a:ext cx="8713787" cy="5256213"/>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anchor="ctr"/>
          <a:lstStyle/>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dirty="0">
              <a:cs typeface="2  Baran" pitchFamily="2" charset="-78"/>
            </a:endParaRPr>
          </a:p>
          <a:p>
            <a:pPr algn="ctr">
              <a:defRPr/>
            </a:pPr>
            <a:endParaRPr lang="fa-IR" sz="2400" dirty="0">
              <a:cs typeface="2  Baran" pitchFamily="2" charset="-78"/>
            </a:endParaRPr>
          </a:p>
          <a:p>
            <a:pPr algn="ctr">
              <a:defRPr/>
            </a:pPr>
            <a:r>
              <a:rPr lang="fa-IR" sz="2400" dirty="0">
                <a:cs typeface="2  Baran" pitchFamily="2" charset="-78"/>
              </a:rPr>
              <a:t>فعالیتهای اصلی</a:t>
            </a:r>
            <a:endParaRPr lang="en-US" sz="2400" dirty="0">
              <a:cs typeface="2  Baran" pitchFamily="2" charset="-78"/>
            </a:endParaRPr>
          </a:p>
          <a:p>
            <a:pPr algn="ctr">
              <a:defRPr/>
            </a:pPr>
            <a:endParaRPr lang="en-US" dirty="0">
              <a:cs typeface="2  Baran" pitchFamily="2" charset="-78"/>
            </a:endParaRPr>
          </a:p>
        </p:txBody>
      </p:sp>
      <p:sp>
        <p:nvSpPr>
          <p:cNvPr id="3" name="AutoShape 6"/>
          <p:cNvSpPr>
            <a:spLocks/>
          </p:cNvSpPr>
          <p:nvPr/>
        </p:nvSpPr>
        <p:spPr bwMode="auto">
          <a:xfrm rot="16200000">
            <a:off x="4463256" y="-2297905"/>
            <a:ext cx="504825" cy="7345362"/>
          </a:xfrm>
          <a:prstGeom prst="rightBrace">
            <a:avLst>
              <a:gd name="adj1" fmla="val 121253"/>
              <a:gd name="adj2" fmla="val 49903"/>
            </a:avLst>
          </a:prstGeom>
          <a:ln>
            <a:headEnd/>
            <a:tailEnd/>
          </a:ln>
        </p:spPr>
        <p:style>
          <a:lnRef idx="3">
            <a:schemeClr val="accent4"/>
          </a:lnRef>
          <a:fillRef idx="0">
            <a:schemeClr val="accent4"/>
          </a:fillRef>
          <a:effectRef idx="2">
            <a:schemeClr val="accent4"/>
          </a:effectRef>
          <a:fontRef idx="minor">
            <a:schemeClr val="tx1"/>
          </a:fontRef>
        </p:style>
        <p:txBody>
          <a:bodyPr wrap="none" anchor="ctr"/>
          <a:lstStyle/>
          <a:p>
            <a:pPr>
              <a:defRPr/>
            </a:pPr>
            <a:endParaRPr lang="en-US">
              <a:cs typeface="2  Baran" pitchFamily="2" charset="-78"/>
            </a:endParaRPr>
          </a:p>
        </p:txBody>
      </p:sp>
      <p:sp>
        <p:nvSpPr>
          <p:cNvPr id="4" name="Rectangle 7"/>
          <p:cNvSpPr>
            <a:spLocks noChangeArrowheads="1"/>
          </p:cNvSpPr>
          <p:nvPr/>
        </p:nvSpPr>
        <p:spPr bwMode="auto">
          <a:xfrm>
            <a:off x="1042988" y="1617663"/>
            <a:ext cx="7345362" cy="15113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fa-IR" sz="2400" dirty="0">
                <a:cs typeface="2  Baran" pitchFamily="2" charset="-78"/>
              </a:rPr>
              <a:t>1- ساختارسازمانی</a:t>
            </a:r>
          </a:p>
          <a:p>
            <a:pPr algn="ctr">
              <a:defRPr/>
            </a:pPr>
            <a:r>
              <a:rPr lang="fa-IR" sz="2400" dirty="0">
                <a:cs typeface="2  Baran" pitchFamily="2" charset="-78"/>
              </a:rPr>
              <a:t>2- منابع انسانی</a:t>
            </a:r>
          </a:p>
          <a:p>
            <a:pPr algn="ctr">
              <a:defRPr/>
            </a:pPr>
            <a:r>
              <a:rPr lang="fa-IR" sz="2400" dirty="0">
                <a:cs typeface="2  Baran" pitchFamily="2" charset="-78"/>
              </a:rPr>
              <a:t>3- فن آوری</a:t>
            </a:r>
          </a:p>
          <a:p>
            <a:pPr algn="ctr">
              <a:defRPr/>
            </a:pPr>
            <a:r>
              <a:rPr lang="fa-IR" sz="2400" dirty="0">
                <a:cs typeface="2  Baran" pitchFamily="2" charset="-78"/>
              </a:rPr>
              <a:t>4- خرید</a:t>
            </a:r>
            <a:endParaRPr lang="en-US" sz="2400" dirty="0">
              <a:cs typeface="2  Baran" pitchFamily="2" charset="-78"/>
            </a:endParaRPr>
          </a:p>
        </p:txBody>
      </p:sp>
      <p:sp>
        <p:nvSpPr>
          <p:cNvPr id="5" name="Line 8"/>
          <p:cNvSpPr>
            <a:spLocks noChangeShapeType="1"/>
          </p:cNvSpPr>
          <p:nvPr/>
        </p:nvSpPr>
        <p:spPr bwMode="auto">
          <a:xfrm>
            <a:off x="8388350" y="3057525"/>
            <a:ext cx="0" cy="431800"/>
          </a:xfrm>
          <a:prstGeom prst="line">
            <a:avLst/>
          </a:prstGeom>
          <a:ln>
            <a:headEnd/>
            <a:tailEnd type="triangle" w="med" len="med"/>
          </a:ln>
        </p:spPr>
        <p:style>
          <a:lnRef idx="2">
            <a:schemeClr val="accent6"/>
          </a:lnRef>
          <a:fillRef idx="1">
            <a:schemeClr val="lt1"/>
          </a:fillRef>
          <a:effectRef idx="0">
            <a:schemeClr val="accent6"/>
          </a:effectRef>
          <a:fontRef idx="minor">
            <a:schemeClr val="dk1"/>
          </a:fontRef>
        </p:style>
        <p:txBody>
          <a:bodyPr/>
          <a:lstStyle/>
          <a:p>
            <a:pPr>
              <a:defRPr/>
            </a:pPr>
            <a:endParaRPr lang="en-US">
              <a:cs typeface="2  Baran" pitchFamily="2" charset="-78"/>
            </a:endParaRPr>
          </a:p>
        </p:txBody>
      </p:sp>
      <p:sp>
        <p:nvSpPr>
          <p:cNvPr id="6" name="Line 9"/>
          <p:cNvSpPr>
            <a:spLocks noChangeShapeType="1"/>
          </p:cNvSpPr>
          <p:nvPr/>
        </p:nvSpPr>
        <p:spPr bwMode="auto">
          <a:xfrm>
            <a:off x="6227763" y="3130550"/>
            <a:ext cx="0" cy="358775"/>
          </a:xfrm>
          <a:prstGeom prst="line">
            <a:avLst/>
          </a:prstGeom>
          <a:ln>
            <a:headEnd/>
            <a:tailEnd type="triangle" w="med" len="med"/>
          </a:ln>
        </p:spPr>
        <p:style>
          <a:lnRef idx="2">
            <a:schemeClr val="accent6"/>
          </a:lnRef>
          <a:fillRef idx="1">
            <a:schemeClr val="lt1"/>
          </a:fillRef>
          <a:effectRef idx="0">
            <a:schemeClr val="accent6"/>
          </a:effectRef>
          <a:fontRef idx="minor">
            <a:schemeClr val="dk1"/>
          </a:fontRef>
        </p:style>
        <p:txBody>
          <a:bodyPr/>
          <a:lstStyle/>
          <a:p>
            <a:pPr>
              <a:defRPr/>
            </a:pPr>
            <a:endParaRPr lang="en-US">
              <a:cs typeface="2  Baran" pitchFamily="2" charset="-78"/>
            </a:endParaRPr>
          </a:p>
        </p:txBody>
      </p:sp>
      <p:sp>
        <p:nvSpPr>
          <p:cNvPr id="7" name="Line 10"/>
          <p:cNvSpPr>
            <a:spLocks noChangeShapeType="1"/>
          </p:cNvSpPr>
          <p:nvPr/>
        </p:nvSpPr>
        <p:spPr bwMode="auto">
          <a:xfrm>
            <a:off x="4643438" y="3130550"/>
            <a:ext cx="0" cy="358775"/>
          </a:xfrm>
          <a:prstGeom prst="line">
            <a:avLst/>
          </a:prstGeom>
          <a:ln>
            <a:headEnd/>
            <a:tailEnd type="triangle" w="med" len="med"/>
          </a:ln>
        </p:spPr>
        <p:style>
          <a:lnRef idx="2">
            <a:schemeClr val="accent6"/>
          </a:lnRef>
          <a:fillRef idx="1">
            <a:schemeClr val="lt1"/>
          </a:fillRef>
          <a:effectRef idx="0">
            <a:schemeClr val="accent6"/>
          </a:effectRef>
          <a:fontRef idx="minor">
            <a:schemeClr val="dk1"/>
          </a:fontRef>
        </p:style>
        <p:txBody>
          <a:bodyPr/>
          <a:lstStyle/>
          <a:p>
            <a:pPr>
              <a:defRPr/>
            </a:pPr>
            <a:endParaRPr lang="en-US">
              <a:cs typeface="2  Baran" pitchFamily="2" charset="-78"/>
            </a:endParaRPr>
          </a:p>
        </p:txBody>
      </p:sp>
      <p:sp>
        <p:nvSpPr>
          <p:cNvPr id="8" name="Line 11"/>
          <p:cNvSpPr>
            <a:spLocks noChangeShapeType="1"/>
          </p:cNvSpPr>
          <p:nvPr/>
        </p:nvSpPr>
        <p:spPr bwMode="auto">
          <a:xfrm>
            <a:off x="2411413" y="3130550"/>
            <a:ext cx="0" cy="358775"/>
          </a:xfrm>
          <a:prstGeom prst="line">
            <a:avLst/>
          </a:prstGeom>
          <a:ln>
            <a:headEnd/>
            <a:tailEnd type="triangle" w="med" len="med"/>
          </a:ln>
        </p:spPr>
        <p:style>
          <a:lnRef idx="2">
            <a:schemeClr val="accent6"/>
          </a:lnRef>
          <a:fillRef idx="1">
            <a:schemeClr val="lt1"/>
          </a:fillRef>
          <a:effectRef idx="0">
            <a:schemeClr val="accent6"/>
          </a:effectRef>
          <a:fontRef idx="minor">
            <a:schemeClr val="dk1"/>
          </a:fontRef>
        </p:style>
        <p:txBody>
          <a:bodyPr/>
          <a:lstStyle/>
          <a:p>
            <a:pPr>
              <a:defRPr/>
            </a:pPr>
            <a:endParaRPr lang="en-US">
              <a:cs typeface="2  Baran" pitchFamily="2" charset="-78"/>
            </a:endParaRPr>
          </a:p>
        </p:txBody>
      </p:sp>
      <p:sp>
        <p:nvSpPr>
          <p:cNvPr id="9" name="Line 12"/>
          <p:cNvSpPr>
            <a:spLocks noChangeShapeType="1"/>
          </p:cNvSpPr>
          <p:nvPr/>
        </p:nvSpPr>
        <p:spPr bwMode="auto">
          <a:xfrm>
            <a:off x="1042988" y="3057525"/>
            <a:ext cx="0" cy="433388"/>
          </a:xfrm>
          <a:prstGeom prst="line">
            <a:avLst/>
          </a:prstGeom>
          <a:ln>
            <a:headEnd/>
            <a:tailEnd type="triangle" w="med" len="med"/>
          </a:ln>
        </p:spPr>
        <p:style>
          <a:lnRef idx="2">
            <a:schemeClr val="accent6"/>
          </a:lnRef>
          <a:fillRef idx="1">
            <a:schemeClr val="lt1"/>
          </a:fillRef>
          <a:effectRef idx="0">
            <a:schemeClr val="accent6"/>
          </a:effectRef>
          <a:fontRef idx="minor">
            <a:schemeClr val="dk1"/>
          </a:fontRef>
        </p:style>
        <p:txBody>
          <a:bodyPr/>
          <a:lstStyle/>
          <a:p>
            <a:pPr>
              <a:defRPr/>
            </a:pPr>
            <a:endParaRPr lang="en-US">
              <a:cs typeface="2  Baran" pitchFamily="2" charset="-78"/>
            </a:endParaRPr>
          </a:p>
        </p:txBody>
      </p:sp>
      <p:sp>
        <p:nvSpPr>
          <p:cNvPr id="10" name="Rectangle 13"/>
          <p:cNvSpPr>
            <a:spLocks noChangeArrowheads="1"/>
          </p:cNvSpPr>
          <p:nvPr/>
        </p:nvSpPr>
        <p:spPr bwMode="auto">
          <a:xfrm>
            <a:off x="7308850" y="3490913"/>
            <a:ext cx="1441450" cy="1150937"/>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pPr algn="ctr">
              <a:defRPr/>
            </a:pPr>
            <a:r>
              <a:rPr lang="fa-IR" sz="1600" dirty="0">
                <a:cs typeface="2  Baran" pitchFamily="2" charset="-78"/>
              </a:rPr>
              <a:t>1- فعالیت درون</a:t>
            </a:r>
          </a:p>
          <a:p>
            <a:pPr algn="ctr">
              <a:defRPr/>
            </a:pPr>
            <a:r>
              <a:rPr lang="fa-IR" sz="1600" dirty="0">
                <a:cs typeface="2  Baran" pitchFamily="2" charset="-78"/>
              </a:rPr>
              <a:t>  سازمانی دریافت </a:t>
            </a:r>
            <a:r>
              <a:rPr lang="fa-IR" sz="1600" dirty="0" smtClean="0">
                <a:cs typeface="2  Baran" pitchFamily="2" charset="-78"/>
              </a:rPr>
              <a:t>و</a:t>
            </a:r>
          </a:p>
          <a:p>
            <a:pPr algn="ctr">
              <a:defRPr/>
            </a:pPr>
            <a:r>
              <a:rPr lang="fa-IR" sz="1600" dirty="0" smtClean="0">
                <a:cs typeface="2  Baran" pitchFamily="2" charset="-78"/>
              </a:rPr>
              <a:t> نگهداری</a:t>
            </a:r>
            <a:endParaRPr lang="fa-IR" sz="1600" dirty="0">
              <a:cs typeface="2  Baran" pitchFamily="2" charset="-78"/>
            </a:endParaRPr>
          </a:p>
          <a:p>
            <a:pPr algn="ctr">
              <a:defRPr/>
            </a:pPr>
            <a:r>
              <a:rPr lang="fa-IR" sz="1600" dirty="0">
                <a:cs typeface="2  Baran" pitchFamily="2" charset="-78"/>
              </a:rPr>
              <a:t>مواد</a:t>
            </a:r>
            <a:endParaRPr lang="en-US" sz="1600" dirty="0">
              <a:cs typeface="2  Baran" pitchFamily="2" charset="-78"/>
            </a:endParaRPr>
          </a:p>
        </p:txBody>
      </p:sp>
      <p:sp>
        <p:nvSpPr>
          <p:cNvPr id="12" name="Rectangle 15"/>
          <p:cNvSpPr>
            <a:spLocks noChangeArrowheads="1"/>
          </p:cNvSpPr>
          <p:nvPr/>
        </p:nvSpPr>
        <p:spPr bwMode="auto">
          <a:xfrm>
            <a:off x="2591594" y="682625"/>
            <a:ext cx="4105275" cy="457200"/>
          </a:xfrm>
          <a:prstGeom prst="rect">
            <a:avLst/>
          </a:prstGeom>
          <a:ln/>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fa-IR" sz="2400">
                <a:cs typeface="2  Baran" pitchFamily="2" charset="-78"/>
              </a:rPr>
              <a:t>فعالیت های پشتیبانی</a:t>
            </a:r>
          </a:p>
        </p:txBody>
      </p:sp>
      <p:sp>
        <p:nvSpPr>
          <p:cNvPr id="13" name="Rectangle 16"/>
          <p:cNvSpPr>
            <a:spLocks noChangeArrowheads="1"/>
          </p:cNvSpPr>
          <p:nvPr/>
        </p:nvSpPr>
        <p:spPr bwMode="auto">
          <a:xfrm>
            <a:off x="5508625" y="3490913"/>
            <a:ext cx="1584325" cy="115093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fa-IR" dirty="0">
                <a:cs typeface="2  Baran" pitchFamily="2" charset="-78"/>
              </a:rPr>
              <a:t>2- فعالیتهای</a:t>
            </a:r>
          </a:p>
          <a:p>
            <a:pPr algn="ctr">
              <a:defRPr/>
            </a:pPr>
            <a:r>
              <a:rPr lang="fa-IR" dirty="0">
                <a:cs typeface="2  Baran" pitchFamily="2" charset="-78"/>
              </a:rPr>
              <a:t>عملیات</a:t>
            </a:r>
          </a:p>
          <a:p>
            <a:pPr algn="ctr">
              <a:defRPr/>
            </a:pPr>
            <a:r>
              <a:rPr lang="fa-IR" dirty="0">
                <a:cs typeface="2  Baran" pitchFamily="2" charset="-78"/>
              </a:rPr>
              <a:t> تولیدی</a:t>
            </a:r>
            <a:endParaRPr lang="en-US" dirty="0">
              <a:cs typeface="2  Baran" pitchFamily="2" charset="-78"/>
            </a:endParaRPr>
          </a:p>
        </p:txBody>
      </p:sp>
      <p:sp>
        <p:nvSpPr>
          <p:cNvPr id="14" name="Rectangle 17"/>
          <p:cNvSpPr>
            <a:spLocks noChangeArrowheads="1"/>
          </p:cNvSpPr>
          <p:nvPr/>
        </p:nvSpPr>
        <p:spPr bwMode="auto">
          <a:xfrm>
            <a:off x="3419475" y="3490913"/>
            <a:ext cx="1873250" cy="115093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a:defRPr/>
            </a:pPr>
            <a:r>
              <a:rPr lang="fa-IR">
                <a:cs typeface="2  Baran" pitchFamily="2" charset="-78"/>
              </a:rPr>
              <a:t>3- فعالیت های پشتیبانی</a:t>
            </a:r>
          </a:p>
          <a:p>
            <a:pPr algn="ctr">
              <a:defRPr/>
            </a:pPr>
            <a:r>
              <a:rPr lang="fa-IR">
                <a:cs typeface="2  Baran" pitchFamily="2" charset="-78"/>
              </a:rPr>
              <a:t>برون سازمانی انتقال</a:t>
            </a:r>
          </a:p>
          <a:p>
            <a:pPr algn="ctr">
              <a:defRPr/>
            </a:pPr>
            <a:r>
              <a:rPr lang="fa-IR">
                <a:cs typeface="2  Baran" pitchFamily="2" charset="-78"/>
              </a:rPr>
              <a:t>محصولات وخدمات</a:t>
            </a:r>
            <a:endParaRPr lang="en-US">
              <a:cs typeface="2  Baran" pitchFamily="2" charset="-78"/>
            </a:endParaRPr>
          </a:p>
        </p:txBody>
      </p:sp>
      <p:sp>
        <p:nvSpPr>
          <p:cNvPr id="15" name="Rectangle 18"/>
          <p:cNvSpPr>
            <a:spLocks noChangeArrowheads="1"/>
          </p:cNvSpPr>
          <p:nvPr/>
        </p:nvSpPr>
        <p:spPr bwMode="auto">
          <a:xfrm>
            <a:off x="1979613" y="3490913"/>
            <a:ext cx="1223962" cy="1150937"/>
          </a:xfrm>
          <a:prstGeom prst="rect">
            <a:avLst/>
          </a:prstGeom>
          <a:ln>
            <a:headEnd/>
            <a:tailEnd/>
          </a:ln>
        </p:spPr>
        <p:style>
          <a:lnRef idx="1">
            <a:schemeClr val="dk1"/>
          </a:lnRef>
          <a:fillRef idx="2">
            <a:schemeClr val="dk1"/>
          </a:fillRef>
          <a:effectRef idx="1">
            <a:schemeClr val="dk1"/>
          </a:effectRef>
          <a:fontRef idx="minor">
            <a:schemeClr val="dk1"/>
          </a:fontRef>
        </p:style>
        <p:txBody>
          <a:bodyPr wrap="none" anchor="ctr"/>
          <a:lstStyle/>
          <a:p>
            <a:pPr>
              <a:defRPr/>
            </a:pPr>
            <a:r>
              <a:rPr lang="fa-IR">
                <a:cs typeface="2  Baran" pitchFamily="2" charset="-78"/>
              </a:rPr>
              <a:t>4- بازاریابی و</a:t>
            </a:r>
          </a:p>
          <a:p>
            <a:pPr>
              <a:defRPr/>
            </a:pPr>
            <a:r>
              <a:rPr lang="fa-IR">
                <a:cs typeface="2  Baran" pitchFamily="2" charset="-78"/>
              </a:rPr>
              <a:t>تبلیغات فروش</a:t>
            </a:r>
            <a:endParaRPr lang="en-US">
              <a:cs typeface="2  Baran" pitchFamily="2" charset="-78"/>
            </a:endParaRPr>
          </a:p>
        </p:txBody>
      </p:sp>
      <p:sp>
        <p:nvSpPr>
          <p:cNvPr id="16" name="Rectangle 19"/>
          <p:cNvSpPr>
            <a:spLocks noChangeArrowheads="1"/>
          </p:cNvSpPr>
          <p:nvPr/>
        </p:nvSpPr>
        <p:spPr bwMode="auto">
          <a:xfrm>
            <a:off x="395288" y="3490913"/>
            <a:ext cx="1439862" cy="115093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fa-IR">
                <a:cs typeface="2  Baran" pitchFamily="2" charset="-78"/>
              </a:rPr>
              <a:t>5- خدمات تعمیر</a:t>
            </a:r>
          </a:p>
          <a:p>
            <a:pPr algn="ctr">
              <a:defRPr/>
            </a:pPr>
            <a:r>
              <a:rPr lang="fa-IR">
                <a:cs typeface="2  Baran" pitchFamily="2" charset="-78"/>
              </a:rPr>
              <a:t>ونگهداری پس</a:t>
            </a:r>
          </a:p>
          <a:p>
            <a:pPr algn="ctr">
              <a:defRPr/>
            </a:pPr>
            <a:r>
              <a:rPr lang="fa-IR">
                <a:cs typeface="2  Baran" pitchFamily="2" charset="-78"/>
              </a:rPr>
              <a:t>ازفروش</a:t>
            </a:r>
            <a:endParaRPr lang="en-US">
              <a:cs typeface="2  Baran" pitchFamily="2" charset="-78"/>
            </a:endParaRPr>
          </a:p>
        </p:txBody>
      </p:sp>
      <p:sp>
        <p:nvSpPr>
          <p:cNvPr id="17" name="AutoShape 20"/>
          <p:cNvSpPr>
            <a:spLocks/>
          </p:cNvSpPr>
          <p:nvPr/>
        </p:nvSpPr>
        <p:spPr bwMode="auto">
          <a:xfrm rot="5400000">
            <a:off x="4427537" y="1257301"/>
            <a:ext cx="576263" cy="7345362"/>
          </a:xfrm>
          <a:prstGeom prst="rightBrace">
            <a:avLst>
              <a:gd name="adj1" fmla="val 111296"/>
              <a:gd name="adj2" fmla="val 49782"/>
            </a:avLst>
          </a:prstGeom>
          <a:ln>
            <a:headEnd/>
            <a:tailEnd/>
          </a:ln>
        </p:spPr>
        <p:style>
          <a:lnRef idx="3">
            <a:schemeClr val="accent4"/>
          </a:lnRef>
          <a:fillRef idx="0">
            <a:schemeClr val="accent4"/>
          </a:fillRef>
          <a:effectRef idx="2">
            <a:schemeClr val="accent4"/>
          </a:effectRef>
          <a:fontRef idx="minor">
            <a:schemeClr val="tx1"/>
          </a:fontRef>
        </p:style>
        <p:txBody>
          <a:bodyPr wrap="none" anchor="ctr"/>
          <a:lstStyle/>
          <a:p>
            <a:pPr>
              <a:defRPr/>
            </a:pPr>
            <a:endParaRPr lang="en-US">
              <a:cs typeface="2  Baran" pitchFamily="2" charset="-78"/>
            </a:endParaRPr>
          </a:p>
        </p:txBody>
      </p:sp>
      <p:sp>
        <p:nvSpPr>
          <p:cNvPr id="18" name="Rectangle 14"/>
          <p:cNvSpPr>
            <a:spLocks noChangeArrowheads="1"/>
          </p:cNvSpPr>
          <p:nvPr/>
        </p:nvSpPr>
        <p:spPr bwMode="auto">
          <a:xfrm>
            <a:off x="2790825" y="6019800"/>
            <a:ext cx="3848100" cy="366713"/>
          </a:xfrm>
          <a:prstGeom prst="rect">
            <a:avLst/>
          </a:prstGeom>
          <a:ln/>
        </p:spPr>
        <p:style>
          <a:lnRef idx="1">
            <a:schemeClr val="accent6"/>
          </a:lnRef>
          <a:fillRef idx="2">
            <a:schemeClr val="accent6"/>
          </a:fillRef>
          <a:effectRef idx="1">
            <a:schemeClr val="accent6"/>
          </a:effectRef>
          <a:fontRef idx="minor">
            <a:schemeClr val="dk1"/>
          </a:fontRef>
        </p:style>
        <p:txBody>
          <a:bodyPr>
            <a:spAutoFit/>
          </a:bodyPr>
          <a:lstStyle/>
          <a:p>
            <a:pPr algn="ctr">
              <a:spcBef>
                <a:spcPct val="20000"/>
              </a:spcBef>
              <a:defRPr/>
            </a:pPr>
            <a:r>
              <a:rPr lang="fa-IR" dirty="0">
                <a:cs typeface="2  Baran" pitchFamily="2" charset="-78"/>
              </a:rPr>
              <a:t>شکل3-1 زنجیره ارزش</a:t>
            </a:r>
            <a:endParaRPr lang="en-US" dirty="0">
              <a:cs typeface="2  Baran" pitchFamily="2" charset="-78"/>
            </a:endParaRPr>
          </a:p>
        </p:txBody>
      </p:sp>
    </p:spTree>
  </p:cSld>
  <p:clrMapOvr>
    <a:masterClrMapping/>
  </p:clrMapOvr>
  <p:transition spd="slow">
    <p:wheel spokes="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516" y="228684"/>
            <a:ext cx="8762770" cy="6248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81840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110" y="228684"/>
            <a:ext cx="8381780" cy="64006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704" y="457278"/>
            <a:ext cx="7695998" cy="6019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51262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76476" y="2057436"/>
            <a:ext cx="5375239" cy="3298532"/>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rtl="1">
              <a:lnSpc>
                <a:spcPct val="150000"/>
              </a:lnSpc>
              <a:defRPr/>
            </a:pPr>
            <a:r>
              <a:rPr lang="fa-IR" sz="2000" dirty="0">
                <a:cs typeface="2  Baran" pitchFamily="2" charset="-78"/>
              </a:rPr>
              <a:t>یکی از اهداف سیستم اطلاعاتی حسابداری فراهم کردن اطلاعات مفید برای تصمیم گیری است به منظور طراحی یک سیستم اطلاعاتی حسابداری که این هدف را تامین نماید لازم است . انواع مختلف تصمیماتی که در یک سازمان گرفته می شود شناسایی شوند تصمیمات میتوانند بر اساس درجه و ساختار سازمانی و یا دامنه تصمیم طبقه بندی شوند</a:t>
            </a:r>
            <a:r>
              <a:rPr lang="fa-IR" sz="2200" dirty="0">
                <a:cs typeface="2  Baran" pitchFamily="2" charset="-78"/>
              </a:rPr>
              <a:t>.</a:t>
            </a:r>
          </a:p>
        </p:txBody>
      </p:sp>
      <p:sp>
        <p:nvSpPr>
          <p:cNvPr id="4" name="Rectangle 3"/>
          <p:cNvSpPr/>
          <p:nvPr/>
        </p:nvSpPr>
        <p:spPr>
          <a:xfrm>
            <a:off x="4847883" y="1034657"/>
            <a:ext cx="2408238" cy="461962"/>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defRPr/>
            </a:pPr>
            <a:r>
              <a:rPr lang="fa-IR" sz="2400" dirty="0">
                <a:cs typeface="B Esfehan" pitchFamily="2" charset="-78"/>
              </a:rPr>
              <a:t>انواع تصمیم گیری</a:t>
            </a:r>
            <a:endParaRPr lang="en-US" sz="2400" dirty="0">
              <a:cs typeface="B Esfehan" pitchFamily="2" charset="-78"/>
            </a:endParaRPr>
          </a:p>
        </p:txBody>
      </p:sp>
      <p:sp>
        <p:nvSpPr>
          <p:cNvPr id="6" name="Curved Left Arrow 5"/>
          <p:cNvSpPr/>
          <p:nvPr/>
        </p:nvSpPr>
        <p:spPr>
          <a:xfrm>
            <a:off x="7256165" y="1143060"/>
            <a:ext cx="990574" cy="144776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77435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92" y="2017144"/>
            <a:ext cx="7297657" cy="378565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rtl="1">
              <a:lnSpc>
                <a:spcPct val="150000"/>
              </a:lnSpc>
              <a:defRPr/>
            </a:pPr>
            <a:r>
              <a:rPr lang="fa-IR" sz="2000" dirty="0">
                <a:cs typeface="2  Baran" pitchFamily="2" charset="-78"/>
              </a:rPr>
              <a:t>تصمیمات درمیزان ساختاری بودنشان </a:t>
            </a:r>
            <a:r>
              <a:rPr lang="fa-IR" sz="2000" dirty="0" smtClean="0">
                <a:cs typeface="2  Baran" pitchFamily="2" charset="-78"/>
              </a:rPr>
              <a:t>از یکدیگر متفاوتند .</a:t>
            </a:r>
          </a:p>
          <a:p>
            <a:pPr algn="just" rtl="1">
              <a:lnSpc>
                <a:spcPct val="150000"/>
              </a:lnSpc>
              <a:defRPr/>
            </a:pPr>
            <a:r>
              <a:rPr lang="fa-IR" sz="2000" b="1" dirty="0" smtClean="0">
                <a:solidFill>
                  <a:srgbClr val="C00000"/>
                </a:solidFill>
                <a:cs typeface="B Farnaz" pitchFamily="2" charset="-78"/>
              </a:rPr>
              <a:t>تصمیمات </a:t>
            </a:r>
            <a:r>
              <a:rPr lang="fa-IR" sz="2000" b="1" dirty="0">
                <a:solidFill>
                  <a:srgbClr val="C00000"/>
                </a:solidFill>
                <a:cs typeface="B Farnaz" pitchFamily="2" charset="-78"/>
              </a:rPr>
              <a:t>ساختاری </a:t>
            </a:r>
            <a:r>
              <a:rPr lang="fa-IR" sz="2000" dirty="0">
                <a:cs typeface="2  Baran" pitchFamily="2" charset="-78"/>
              </a:rPr>
              <a:t>تکراری، عادی </a:t>
            </a:r>
            <a:r>
              <a:rPr lang="fa-IR" sz="2000" dirty="0" smtClean="0">
                <a:cs typeface="2  Baran" pitchFamily="2" charset="-78"/>
              </a:rPr>
              <a:t>و به </a:t>
            </a:r>
            <a:r>
              <a:rPr lang="fa-IR" sz="2000" dirty="0">
                <a:cs typeface="2  Baran" pitchFamily="2" charset="-78"/>
              </a:rPr>
              <a:t>اندازه کافی قابل فهم هستند ومی </a:t>
            </a:r>
            <a:r>
              <a:rPr lang="fa-IR" sz="2000" dirty="0" smtClean="0">
                <a:cs typeface="2  Baran" pitchFamily="2" charset="-78"/>
              </a:rPr>
              <a:t>توانند به </a:t>
            </a:r>
            <a:r>
              <a:rPr lang="fa-IR" sz="2000" dirty="0">
                <a:cs typeface="2  Baran" pitchFamily="2" charset="-78"/>
              </a:rPr>
              <a:t>کارکنان سطوح پایینتر درسازمان واگذارگردد.</a:t>
            </a:r>
          </a:p>
          <a:p>
            <a:pPr algn="just" rtl="1">
              <a:lnSpc>
                <a:spcPct val="150000"/>
              </a:lnSpc>
              <a:defRPr/>
            </a:pPr>
            <a:r>
              <a:rPr lang="fa-IR" sz="2000" b="1" dirty="0">
                <a:solidFill>
                  <a:srgbClr val="C00000"/>
                </a:solidFill>
                <a:cs typeface="B Farnaz" pitchFamily="2" charset="-78"/>
              </a:rPr>
              <a:t>تصمیمات نیمه ساختاری </a:t>
            </a:r>
            <a:r>
              <a:rPr lang="fa-IR" sz="2000" dirty="0">
                <a:cs typeface="2  Baran" pitchFamily="2" charset="-78"/>
              </a:rPr>
              <a:t>باقواعد </a:t>
            </a:r>
            <a:r>
              <a:rPr lang="fa-IR" sz="2000" dirty="0" smtClean="0">
                <a:cs typeface="2  Baran" pitchFamily="2" charset="-78"/>
              </a:rPr>
              <a:t>ناقص </a:t>
            </a:r>
            <a:r>
              <a:rPr lang="fa-IR" sz="2000" dirty="0">
                <a:cs typeface="2  Baran" pitchFamily="2" charset="-78"/>
              </a:rPr>
              <a:t>برای تصمیم گیری شناخته می شود </a:t>
            </a:r>
            <a:r>
              <a:rPr lang="fa-IR" sz="2000" dirty="0" smtClean="0">
                <a:cs typeface="2  Baran" pitchFamily="2" charset="-78"/>
              </a:rPr>
              <a:t>و نیاز به </a:t>
            </a:r>
            <a:r>
              <a:rPr lang="fa-IR" sz="2000" dirty="0">
                <a:cs typeface="2  Baran" pitchFamily="2" charset="-78"/>
              </a:rPr>
              <a:t>ارزیابی </a:t>
            </a:r>
            <a:r>
              <a:rPr lang="fa-IR" sz="2000" dirty="0" smtClean="0">
                <a:cs typeface="2  Baran" pitchFamily="2" charset="-78"/>
              </a:rPr>
              <a:t>و قضاوت </a:t>
            </a:r>
            <a:r>
              <a:rPr lang="fa-IR" sz="2000" dirty="0">
                <a:cs typeface="2  Baran" pitchFamily="2" charset="-78"/>
              </a:rPr>
              <a:t>ذهنی اضافی برای تجزیه وتحلیل داده </a:t>
            </a:r>
            <a:r>
              <a:rPr lang="fa-IR" sz="2000" dirty="0" smtClean="0">
                <a:cs typeface="2  Baran" pitchFamily="2" charset="-78"/>
              </a:rPr>
              <a:t>های رسمی دارد.</a:t>
            </a:r>
            <a:r>
              <a:rPr lang="fa-IR" sz="2000" dirty="0" smtClean="0">
                <a:solidFill>
                  <a:srgbClr val="C00000"/>
                </a:solidFill>
                <a:cs typeface="2  Baran" pitchFamily="2" charset="-78"/>
              </a:rPr>
              <a:t>تدوین </a:t>
            </a:r>
            <a:r>
              <a:rPr lang="fa-IR" sz="2000" dirty="0">
                <a:solidFill>
                  <a:srgbClr val="C00000"/>
                </a:solidFill>
                <a:cs typeface="2  Baran" pitchFamily="2" charset="-78"/>
              </a:rPr>
              <a:t>بودجه بازاریابی </a:t>
            </a:r>
            <a:r>
              <a:rPr lang="fa-IR" sz="2000" dirty="0">
                <a:cs typeface="2  Baran" pitchFamily="2" charset="-78"/>
              </a:rPr>
              <a:t>برای یک محصول جدیدیک مثالی </a:t>
            </a:r>
            <a:r>
              <a:rPr lang="fa-IR" sz="2000" dirty="0" smtClean="0">
                <a:cs typeface="2  Baran" pitchFamily="2" charset="-78"/>
              </a:rPr>
              <a:t>از یک </a:t>
            </a:r>
            <a:r>
              <a:rPr lang="fa-IR" sz="2000" dirty="0">
                <a:cs typeface="2  Baran" pitchFamily="2" charset="-78"/>
              </a:rPr>
              <a:t>تصمیم نیمه ساختاری است.</a:t>
            </a:r>
          </a:p>
          <a:p>
            <a:pPr algn="just" rtl="1">
              <a:lnSpc>
                <a:spcPct val="150000"/>
              </a:lnSpc>
              <a:defRPr/>
            </a:pPr>
            <a:r>
              <a:rPr lang="fa-IR" sz="2000" b="1" dirty="0">
                <a:solidFill>
                  <a:srgbClr val="C00000"/>
                </a:solidFill>
                <a:cs typeface="B Farnaz" pitchFamily="2" charset="-78"/>
              </a:rPr>
              <a:t>تصمیمات غیرساختاری </a:t>
            </a:r>
            <a:r>
              <a:rPr lang="fa-IR" sz="2000" dirty="0">
                <a:cs typeface="2  Baran" pitchFamily="2" charset="-78"/>
              </a:rPr>
              <a:t>تصمیماتی غیرتکراری وغیرعادی </a:t>
            </a:r>
            <a:r>
              <a:rPr lang="fa-IR" sz="2000" dirty="0" smtClean="0">
                <a:cs typeface="2  Baran" pitchFamily="2" charset="-78"/>
              </a:rPr>
              <a:t>هستند </a:t>
            </a:r>
            <a:r>
              <a:rPr lang="fa-IR" sz="2000" dirty="0" smtClean="0">
                <a:solidFill>
                  <a:srgbClr val="C00000"/>
                </a:solidFill>
                <a:cs typeface="2  Baran" pitchFamily="2" charset="-78"/>
              </a:rPr>
              <a:t>انتخاب </a:t>
            </a:r>
            <a:r>
              <a:rPr lang="fa-IR" sz="2000" dirty="0">
                <a:solidFill>
                  <a:srgbClr val="C00000"/>
                </a:solidFill>
                <a:cs typeface="2  Baran" pitchFamily="2" charset="-78"/>
              </a:rPr>
              <a:t>جلدمجله </a:t>
            </a:r>
            <a:r>
              <a:rPr lang="fa-IR" sz="2000" dirty="0">
                <a:cs typeface="2  Baran" pitchFamily="2" charset="-78"/>
              </a:rPr>
              <a:t>انتخاب مدیریت ارشد وانتخاب پروژهای تحقیقاتی بنیادی از این دسته تصمیماتند.</a:t>
            </a:r>
          </a:p>
        </p:txBody>
      </p:sp>
      <p:sp>
        <p:nvSpPr>
          <p:cNvPr id="5" name="Rectangle 4"/>
          <p:cNvSpPr/>
          <p:nvPr/>
        </p:nvSpPr>
        <p:spPr>
          <a:xfrm>
            <a:off x="3443873" y="228684"/>
            <a:ext cx="2730235" cy="938719"/>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algn="just" rtl="1">
              <a:lnSpc>
                <a:spcPct val="150000"/>
              </a:lnSpc>
              <a:defRPr/>
            </a:pPr>
            <a:r>
              <a:rPr lang="fa-IR" sz="4000" dirty="0">
                <a:cs typeface="B Esfehan" pitchFamily="2" charset="-78"/>
              </a:rPr>
              <a:t>ساختار تصمیم</a:t>
            </a:r>
          </a:p>
        </p:txBody>
      </p:sp>
      <p:sp>
        <p:nvSpPr>
          <p:cNvPr id="8" name="Down Arrow 7"/>
          <p:cNvSpPr/>
          <p:nvPr/>
        </p:nvSpPr>
        <p:spPr>
          <a:xfrm>
            <a:off x="3962416" y="1303380"/>
            <a:ext cx="1698614" cy="525462"/>
          </a:xfrm>
          <a:prstGeom prst="downArrow">
            <a:avLst>
              <a:gd name="adj1" fmla="val 56525"/>
              <a:gd name="adj2" fmla="val 6054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Chevron 8"/>
          <p:cNvSpPr/>
          <p:nvPr/>
        </p:nvSpPr>
        <p:spPr>
          <a:xfrm rot="5400000">
            <a:off x="4613240" y="955704"/>
            <a:ext cx="374710" cy="1676357"/>
          </a:xfrm>
          <a:prstGeom prst="chevron">
            <a:avLst>
              <a:gd name="adj" fmla="val 906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000"/>
                                        <p:tgtEl>
                                          <p:spTgt spid="8"/>
                                        </p:tgtEl>
                                      </p:cBhvr>
                                    </p:animEffect>
                                    <p:anim calcmode="lin" valueType="num">
                                      <p:cBhvr>
                                        <p:cTn id="15" dur="2000" fill="hold"/>
                                        <p:tgtEl>
                                          <p:spTgt spid="8"/>
                                        </p:tgtEl>
                                        <p:attrNameLst>
                                          <p:attrName>ppt_w</p:attrName>
                                        </p:attrNameLst>
                                      </p:cBhvr>
                                      <p:tavLst>
                                        <p:tav tm="0" fmla="#ppt_w*sin(2.5*pi*$)">
                                          <p:val>
                                            <p:fltVal val="0"/>
                                          </p:val>
                                        </p:tav>
                                        <p:tav tm="100000">
                                          <p:val>
                                            <p:fltVal val="1"/>
                                          </p:val>
                                        </p:tav>
                                      </p:tavLst>
                                    </p:anim>
                                    <p:anim calcmode="lin" valueType="num">
                                      <p:cBhvr>
                                        <p:cTn id="16" dur="2000" fill="hold"/>
                                        <p:tgtEl>
                                          <p:spTgt spid="8"/>
                                        </p:tgtEl>
                                        <p:attrNameLst>
                                          <p:attrName>ppt_h</p:attrName>
                                        </p:attrNameLst>
                                      </p:cBhvr>
                                      <p:tavLst>
                                        <p:tav tm="0">
                                          <p:val>
                                            <p:strVal val="#ppt_h"/>
                                          </p:val>
                                        </p:tav>
                                        <p:tav tm="100000">
                                          <p:val>
                                            <p:strVal val="#ppt_h"/>
                                          </p:val>
                                        </p:tav>
                                      </p:tavLst>
                                    </p:anim>
                                  </p:childTnLst>
                                </p:cTn>
                              </p:par>
                              <p:par>
                                <p:cTn id="17" presetID="45"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000"/>
                                        <p:tgtEl>
                                          <p:spTgt spid="9"/>
                                        </p:tgtEl>
                                      </p:cBhvr>
                                    </p:animEffect>
                                    <p:anim calcmode="lin" valueType="num">
                                      <p:cBhvr>
                                        <p:cTn id="20" dur="2000" fill="hold"/>
                                        <p:tgtEl>
                                          <p:spTgt spid="9"/>
                                        </p:tgtEl>
                                        <p:attrNameLst>
                                          <p:attrName>ppt_w</p:attrName>
                                        </p:attrNameLst>
                                      </p:cBhvr>
                                      <p:tavLst>
                                        <p:tav tm="0" fmla="#ppt_w*sin(2.5*pi*$)">
                                          <p:val>
                                            <p:fltVal val="0"/>
                                          </p:val>
                                        </p:tav>
                                        <p:tav tm="100000">
                                          <p:val>
                                            <p:fltVal val="1"/>
                                          </p:val>
                                        </p:tav>
                                      </p:tavLst>
                                    </p:anim>
                                    <p:anim calcmode="lin" valueType="num">
                                      <p:cBhvr>
                                        <p:cTn id="21"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heel(1)">
                                      <p:cBhvr>
                                        <p:cTn id="2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94" y="1855492"/>
            <a:ext cx="7654831" cy="161582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rtl="1">
              <a:lnSpc>
                <a:spcPct val="150000"/>
              </a:lnSpc>
              <a:defRPr/>
            </a:pPr>
            <a:r>
              <a:rPr lang="fa-IR" sz="2200" dirty="0" smtClean="0">
                <a:cs typeface="B Farnaz" pitchFamily="2" charset="-78"/>
              </a:rPr>
              <a:t>کنترل </a:t>
            </a:r>
            <a:r>
              <a:rPr lang="fa-IR" sz="2200" dirty="0">
                <a:cs typeface="B Farnaz" pitchFamily="2" charset="-78"/>
              </a:rPr>
              <a:t>عملیاتی </a:t>
            </a:r>
            <a:r>
              <a:rPr lang="fa-IR" sz="2200" dirty="0" smtClean="0">
                <a:cs typeface="2  Baran" pitchFamily="2" charset="-78"/>
              </a:rPr>
              <a:t>با اثربخشی </a:t>
            </a:r>
            <a:r>
              <a:rPr lang="fa-IR" sz="2200" dirty="0">
                <a:cs typeface="2  Baran" pitchFamily="2" charset="-78"/>
              </a:rPr>
              <a:t>وکارایی </a:t>
            </a:r>
            <a:r>
              <a:rPr lang="fa-IR" sz="2200" dirty="0" smtClean="0">
                <a:solidFill>
                  <a:srgbClr val="0070C0"/>
                </a:solidFill>
                <a:cs typeface="2  Baran" pitchFamily="2" charset="-78"/>
              </a:rPr>
              <a:t>عملکرد فعالیت </a:t>
            </a:r>
            <a:r>
              <a:rPr lang="fa-IR" sz="2200" dirty="0">
                <a:solidFill>
                  <a:srgbClr val="0070C0"/>
                </a:solidFill>
                <a:cs typeface="2  Baran" pitchFamily="2" charset="-78"/>
              </a:rPr>
              <a:t>های </a:t>
            </a:r>
            <a:r>
              <a:rPr lang="fa-IR" sz="2200" dirty="0">
                <a:cs typeface="2  Baran" pitchFamily="2" charset="-78"/>
              </a:rPr>
              <a:t>معینی </a:t>
            </a:r>
            <a:r>
              <a:rPr lang="fa-IR" sz="2200" dirty="0" smtClean="0">
                <a:cs typeface="2  Baran" pitchFamily="2" charset="-78"/>
              </a:rPr>
              <a:t>سروکار دارد. تصمیمات </a:t>
            </a:r>
            <a:r>
              <a:rPr lang="fa-IR" sz="2200" dirty="0">
                <a:cs typeface="2  Baran" pitchFamily="2" charset="-78"/>
              </a:rPr>
              <a:t>مربوط به </a:t>
            </a:r>
            <a:r>
              <a:rPr lang="fa-IR" sz="2200" dirty="0">
                <a:solidFill>
                  <a:schemeClr val="bg1"/>
                </a:solidFill>
                <a:cs typeface="2  Baran" pitchFamily="2" charset="-78"/>
              </a:rPr>
              <a:t>مدیریت </a:t>
            </a:r>
            <a:r>
              <a:rPr lang="fa-IR" sz="2200" dirty="0" smtClean="0">
                <a:solidFill>
                  <a:schemeClr val="bg1"/>
                </a:solidFill>
                <a:cs typeface="2  Baran" pitchFamily="2" charset="-78"/>
              </a:rPr>
              <a:t>موجودیها و اعتبارات </a:t>
            </a:r>
            <a:r>
              <a:rPr lang="fa-IR" sz="2200" dirty="0">
                <a:cs typeface="2  Baran" pitchFamily="2" charset="-78"/>
              </a:rPr>
              <a:t>درنظرگرفته شده برای مشتریان نمونه ای </a:t>
            </a:r>
            <a:r>
              <a:rPr lang="fa-IR" sz="2200" dirty="0" smtClean="0">
                <a:cs typeface="2  Baran" pitchFamily="2" charset="-78"/>
              </a:rPr>
              <a:t>از </a:t>
            </a:r>
            <a:r>
              <a:rPr lang="fa-IR" sz="2200" b="1" dirty="0" smtClean="0">
                <a:solidFill>
                  <a:srgbClr val="FFFF00"/>
                </a:solidFill>
                <a:cs typeface="2  Baran" pitchFamily="2" charset="-78"/>
              </a:rPr>
              <a:t>فعالیت </a:t>
            </a:r>
            <a:r>
              <a:rPr lang="fa-IR" sz="2200" b="1" dirty="0">
                <a:solidFill>
                  <a:srgbClr val="FFFF00"/>
                </a:solidFill>
                <a:cs typeface="2  Baran" pitchFamily="2" charset="-78"/>
              </a:rPr>
              <a:t>های </a:t>
            </a:r>
            <a:r>
              <a:rPr lang="fa-IR" sz="2200" b="1" dirty="0" smtClean="0">
                <a:solidFill>
                  <a:srgbClr val="FFFF00"/>
                </a:solidFill>
                <a:cs typeface="2  Baran" pitchFamily="2" charset="-78"/>
              </a:rPr>
              <a:t>عملیاتی </a:t>
            </a:r>
            <a:r>
              <a:rPr lang="fa-IR" sz="2200" dirty="0" smtClean="0">
                <a:cs typeface="2  Baran" pitchFamily="2" charset="-78"/>
              </a:rPr>
              <a:t>است .</a:t>
            </a:r>
          </a:p>
        </p:txBody>
      </p:sp>
      <p:sp>
        <p:nvSpPr>
          <p:cNvPr id="4" name="Rectangle 3"/>
          <p:cNvSpPr/>
          <p:nvPr/>
        </p:nvSpPr>
        <p:spPr>
          <a:xfrm rot="20549789">
            <a:off x="-27899" y="714278"/>
            <a:ext cx="4410182" cy="568169"/>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pPr algn="just" rtl="1">
              <a:lnSpc>
                <a:spcPct val="150000"/>
              </a:lnSpc>
              <a:defRPr/>
            </a:pPr>
            <a:r>
              <a:rPr lang="fa-IR" sz="2000" dirty="0" smtClean="0">
                <a:solidFill>
                  <a:schemeClr val="tx1"/>
                </a:solidFill>
                <a:cs typeface="2  Baran" pitchFamily="2" charset="-78"/>
              </a:rPr>
              <a:t>تصمیمات </a:t>
            </a:r>
            <a:r>
              <a:rPr lang="fa-IR" sz="2000" dirty="0">
                <a:solidFill>
                  <a:schemeClr val="tx1"/>
                </a:solidFill>
                <a:cs typeface="2  Baran" pitchFamily="2" charset="-78"/>
              </a:rPr>
              <a:t>برمبنای دامنه تاثیرگذاریشان متفاوتند </a:t>
            </a:r>
            <a:r>
              <a:rPr lang="fa-IR" sz="2400" dirty="0" smtClean="0">
                <a:solidFill>
                  <a:schemeClr val="tx1"/>
                </a:solidFill>
                <a:cs typeface="2  Baran" pitchFamily="2" charset="-78"/>
              </a:rPr>
              <a:t>.</a:t>
            </a:r>
            <a:endParaRPr lang="fa-IR" sz="2400" dirty="0">
              <a:solidFill>
                <a:schemeClr val="tx1"/>
              </a:solidFill>
              <a:cs typeface="2  Baran" pitchFamily="2" charset="-78"/>
            </a:endParaRPr>
          </a:p>
        </p:txBody>
      </p:sp>
      <p:sp>
        <p:nvSpPr>
          <p:cNvPr id="7" name="Rectangle 6"/>
          <p:cNvSpPr/>
          <p:nvPr/>
        </p:nvSpPr>
        <p:spPr>
          <a:xfrm>
            <a:off x="5494038" y="659252"/>
            <a:ext cx="2247731" cy="769441"/>
          </a:xfrm>
          <a:prstGeom prst="rect">
            <a:avLst/>
          </a:prstGeom>
        </p:spPr>
        <p:txBody>
          <a:bodyPr wrap="none">
            <a:spAutoFit/>
          </a:bodyPr>
          <a:lstStyle/>
          <a:p>
            <a:pPr algn="just" rtl="1">
              <a:lnSpc>
                <a:spcPct val="150000"/>
              </a:lnSpc>
              <a:defRPr/>
            </a:pPr>
            <a:r>
              <a:rPr lang="fa-IR" sz="3200" dirty="0">
                <a:cs typeface="B Esfehan" pitchFamily="2" charset="-78"/>
              </a:rPr>
              <a:t>دامنه تصمیم </a:t>
            </a:r>
          </a:p>
        </p:txBody>
      </p:sp>
      <p:sp>
        <p:nvSpPr>
          <p:cNvPr id="8" name="Rectangle 7"/>
          <p:cNvSpPr/>
          <p:nvPr/>
        </p:nvSpPr>
        <p:spPr>
          <a:xfrm>
            <a:off x="983696" y="3657594"/>
            <a:ext cx="7654831" cy="263149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rtl="1">
              <a:lnSpc>
                <a:spcPct val="150000"/>
              </a:lnSpc>
              <a:defRPr/>
            </a:pPr>
            <a:r>
              <a:rPr lang="fa-IR" sz="2200" dirty="0">
                <a:cs typeface="B Farnaz" pitchFamily="2" charset="-78"/>
              </a:rPr>
              <a:t>کنترل مدیریتی </a:t>
            </a:r>
            <a:r>
              <a:rPr lang="fa-IR" sz="2200" dirty="0">
                <a:cs typeface="2  Baran" pitchFamily="2" charset="-78"/>
              </a:rPr>
              <a:t>بااثربخشی وکارایی </a:t>
            </a:r>
            <a:r>
              <a:rPr lang="fa-IR" sz="2200" dirty="0">
                <a:solidFill>
                  <a:srgbClr val="0070C0"/>
                </a:solidFill>
                <a:cs typeface="2  Baran" pitchFamily="2" charset="-78"/>
              </a:rPr>
              <a:t>استفاده ازمنابع </a:t>
            </a:r>
            <a:r>
              <a:rPr lang="fa-IR" sz="2200" dirty="0">
                <a:cs typeface="2  Baran" pitchFamily="2" charset="-78"/>
              </a:rPr>
              <a:t>به منظور دستیابی به اهداف سازمانی ارتباط </a:t>
            </a:r>
            <a:r>
              <a:rPr lang="fa-IR" sz="2200" dirty="0">
                <a:solidFill>
                  <a:schemeClr val="tx1"/>
                </a:solidFill>
                <a:cs typeface="2  Baran" pitchFamily="2" charset="-78"/>
              </a:rPr>
              <a:t>دارد</a:t>
            </a:r>
            <a:r>
              <a:rPr lang="fa-IR" sz="2200" dirty="0">
                <a:solidFill>
                  <a:schemeClr val="bg1"/>
                </a:solidFill>
                <a:cs typeface="2  Baran" pitchFamily="2" charset="-78"/>
              </a:rPr>
              <a:t>.بودجه بندی توسعه منابع انسانی وتصمیم گیری درموردپروژه های تحقیقاتی وبهبودمحصولات</a:t>
            </a:r>
            <a:r>
              <a:rPr lang="fa-IR" sz="2200" dirty="0">
                <a:cs typeface="2  Baran" pitchFamily="2" charset="-78"/>
              </a:rPr>
              <a:t> نمونه هایی از </a:t>
            </a:r>
            <a:r>
              <a:rPr lang="fa-IR" sz="2200" b="1" dirty="0">
                <a:solidFill>
                  <a:srgbClr val="FFFF00"/>
                </a:solidFill>
                <a:cs typeface="2  Baran" pitchFamily="2" charset="-78"/>
              </a:rPr>
              <a:t>فعالیت های کنترلی مدیریت </a:t>
            </a:r>
            <a:r>
              <a:rPr lang="fa-IR" sz="2200" dirty="0">
                <a:cs typeface="2  Baran" pitchFamily="2" charset="-78"/>
              </a:rPr>
              <a:t>هستند. در واقع دربحث دامنه تصمیم گیری مدیریت براساس چرخه فعالیت های اساسی حسابداری تصمیمات مربوط را اتخاذ </a:t>
            </a:r>
            <a:r>
              <a:rPr lang="fa-IR" sz="2200" dirty="0" smtClean="0">
                <a:cs typeface="2  Baran" pitchFamily="2" charset="-78"/>
              </a:rPr>
              <a:t>می نماید</a:t>
            </a:r>
            <a:r>
              <a:rPr lang="fa-IR" sz="2200" dirty="0">
                <a:cs typeface="2  Baran" pitchFamily="2" charset="-78"/>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fltVal val="0"/>
                                          </p:val>
                                        </p:tav>
                                        <p:tav tm="100000">
                                          <p:val>
                                            <p:strVal val="#ppt_w"/>
                                          </p:val>
                                        </p:tav>
                                      </p:tavLst>
                                    </p:anim>
                                    <p:anim calcmode="lin" valueType="num">
                                      <p:cBhvr>
                                        <p:cTn id="31" dur="1000" fill="hold"/>
                                        <p:tgtEl>
                                          <p:spTgt spid="2"/>
                                        </p:tgtEl>
                                        <p:attrNameLst>
                                          <p:attrName>ppt_h</p:attrName>
                                        </p:attrNameLst>
                                      </p:cBhvr>
                                      <p:tavLst>
                                        <p:tav tm="0">
                                          <p:val>
                                            <p:fltVal val="0"/>
                                          </p:val>
                                        </p:tav>
                                        <p:tav tm="100000">
                                          <p:val>
                                            <p:strVal val="#ppt_h"/>
                                          </p:val>
                                        </p:tav>
                                      </p:tavLst>
                                    </p:anim>
                                    <p:anim calcmode="lin" valueType="num">
                                      <p:cBhvr>
                                        <p:cTn id="32" dur="1000" fill="hold"/>
                                        <p:tgtEl>
                                          <p:spTgt spid="2"/>
                                        </p:tgtEl>
                                        <p:attrNameLst>
                                          <p:attrName>style.rotation</p:attrName>
                                        </p:attrNameLst>
                                      </p:cBhvr>
                                      <p:tavLst>
                                        <p:tav tm="0">
                                          <p:val>
                                            <p:fltVal val="90"/>
                                          </p:val>
                                        </p:tav>
                                        <p:tav tm="100000">
                                          <p:val>
                                            <p:fltVal val="0"/>
                                          </p:val>
                                        </p:tav>
                                      </p:tavLst>
                                    </p:anim>
                                    <p:animEffect transition="in" filter="fade">
                                      <p:cBhvr>
                                        <p:cTn id="33" dur="10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style.rotation</p:attrName>
                                        </p:attrNameLst>
                                      </p:cBhvr>
                                      <p:tavLst>
                                        <p:tav tm="0">
                                          <p:val>
                                            <p:fltVal val="90"/>
                                          </p:val>
                                        </p:tav>
                                        <p:tav tm="100000">
                                          <p:val>
                                            <p:fltVal val="0"/>
                                          </p:val>
                                        </p:tav>
                                      </p:tavLst>
                                    </p:anim>
                                    <p:animEffect transition="in" filter="fade">
                                      <p:cBhvr>
                                        <p:cTn id="4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7" grpId="0"/>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47778" y="2143986"/>
            <a:ext cx="6172142" cy="3831818"/>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rtl="1">
              <a:lnSpc>
                <a:spcPct val="150000"/>
              </a:lnSpc>
              <a:defRPr/>
            </a:pPr>
            <a:r>
              <a:rPr lang="fa-IR" sz="2000" dirty="0">
                <a:cs typeface="B Farnaz" pitchFamily="2" charset="-78"/>
              </a:rPr>
              <a:t>ارزش اطلاعات </a:t>
            </a:r>
            <a:r>
              <a:rPr lang="fa-IR" sz="2000" dirty="0">
                <a:solidFill>
                  <a:srgbClr val="0070C0"/>
                </a:solidFill>
                <a:cs typeface="2  Baran" pitchFamily="2" charset="-78"/>
              </a:rPr>
              <a:t>عبارتست از ارزش اطلاعات منهای هزینه اطلاعات</a:t>
            </a:r>
            <a:r>
              <a:rPr lang="fa-IR" sz="2000" dirty="0" smtClean="0">
                <a:solidFill>
                  <a:srgbClr val="0070C0"/>
                </a:solidFill>
                <a:cs typeface="2  Baran" pitchFamily="2" charset="-78"/>
              </a:rPr>
              <a:t>.</a:t>
            </a:r>
          </a:p>
          <a:p>
            <a:pPr algn="just" rtl="1">
              <a:lnSpc>
                <a:spcPct val="150000"/>
              </a:lnSpc>
              <a:defRPr/>
            </a:pPr>
            <a:r>
              <a:rPr lang="fa-IR" sz="2000" dirty="0" smtClean="0">
                <a:cs typeface="2  Baran" pitchFamily="2" charset="-78"/>
              </a:rPr>
              <a:t>منافع </a:t>
            </a:r>
            <a:r>
              <a:rPr lang="fa-IR" sz="2000" dirty="0">
                <a:cs typeface="2  Baran" pitchFamily="2" charset="-78"/>
              </a:rPr>
              <a:t>اطلاعات شامل کاهش عدم اطلاعات وابهام تصمیمات اصلاحی وتوانایی بهترطراحی وبرنامه ریزی فعالیت های سازمان است هزینه اطلاعات شامل زمان ومنابع تصمیم گیری مفیداست متاسفانه تعیین ارزش اطلاعات به این آسانی که بیان شدنیست شناسایی کلیه هزینه ها به خصوص هزینه های غیرمستقیم تولیداطلاعات مشکل وغالبااین کاردشوارترازاندازه گیری منافع تهیه اطلاعات اضافی دیگر است</a:t>
            </a:r>
            <a:r>
              <a:rPr lang="fa-IR" sz="2200" dirty="0">
                <a:cs typeface="2  Baran" pitchFamily="2" charset="-78"/>
              </a:rPr>
              <a:t>.</a:t>
            </a:r>
          </a:p>
        </p:txBody>
      </p:sp>
      <p:sp>
        <p:nvSpPr>
          <p:cNvPr id="4" name="Rectangle 3"/>
          <p:cNvSpPr/>
          <p:nvPr/>
        </p:nvSpPr>
        <p:spPr>
          <a:xfrm>
            <a:off x="3074090" y="997845"/>
            <a:ext cx="3174266" cy="830997"/>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pPr algn="ctr">
              <a:defRPr/>
            </a:pPr>
            <a:r>
              <a:rPr lang="fa-IR" sz="4800" dirty="0" smtClean="0">
                <a:cs typeface="B Esfehan" pitchFamily="2" charset="-78"/>
              </a:rPr>
              <a:t>ارزش </a:t>
            </a:r>
            <a:r>
              <a:rPr lang="fa-IR" sz="4800" dirty="0">
                <a:cs typeface="B Esfehan" pitchFamily="2" charset="-78"/>
              </a:rPr>
              <a:t>اطلاعات</a:t>
            </a:r>
            <a:endParaRPr lang="en-US" sz="4800" dirty="0">
              <a:cs typeface="B Esfehan" pitchFamily="2" charset="-78"/>
            </a:endParaRPr>
          </a:p>
        </p:txBody>
      </p:sp>
      <p:sp>
        <p:nvSpPr>
          <p:cNvPr id="5" name="Rectangle 4"/>
          <p:cNvSpPr/>
          <p:nvPr/>
        </p:nvSpPr>
        <p:spPr>
          <a:xfrm>
            <a:off x="8077108" y="410930"/>
            <a:ext cx="699229" cy="369332"/>
          </a:xfrm>
          <a:prstGeom prst="rect">
            <a:avLst/>
          </a:prstGeom>
          <a:solidFill>
            <a:srgbClr val="00B050"/>
          </a:solidFill>
        </p:spPr>
        <p:style>
          <a:lnRef idx="1">
            <a:schemeClr val="accent2"/>
          </a:lnRef>
          <a:fillRef idx="3">
            <a:schemeClr val="accent2"/>
          </a:fillRef>
          <a:effectRef idx="2">
            <a:schemeClr val="accent2"/>
          </a:effectRef>
          <a:fontRef idx="minor">
            <a:schemeClr val="lt1"/>
          </a:fontRef>
        </p:style>
        <p:txBody>
          <a:bodyPr wrap="none">
            <a:spAutoFit/>
          </a:bodyPr>
          <a:lstStyle/>
          <a:p>
            <a:pPr algn="ctr">
              <a:defRPr/>
            </a:pPr>
            <a:r>
              <a:rPr lang="fa-IR" dirty="0">
                <a:cs typeface="B Esfehan" pitchFamily="2" charset="-78"/>
              </a:rPr>
              <a:t>تعریف</a:t>
            </a:r>
          </a:p>
        </p:txBody>
      </p:sp>
    </p:spTree>
    <p:extLst>
      <p:ext uri="{BB962C8B-B14F-4D97-AF65-F5344CB8AC3E}">
        <p14:creationId xmlns:p14="http://schemas.microsoft.com/office/powerpoint/2010/main" val="511598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100" fill="hold"/>
                                        <p:tgtEl>
                                          <p:spTgt spid="4"/>
                                        </p:tgtEl>
                                        <p:attrNameLst>
                                          <p:attrName>ppt_x</p:attrName>
                                        </p:attrNameLst>
                                      </p:cBhvr>
                                      <p:tavLst>
                                        <p:tav tm="0">
                                          <p:val>
                                            <p:strVal val="#ppt_x"/>
                                          </p:val>
                                        </p:tav>
                                        <p:tav tm="100000">
                                          <p:val>
                                            <p:strVal val="#ppt_x"/>
                                          </p:val>
                                        </p:tav>
                                      </p:tavLst>
                                    </p:anim>
                                    <p:anim calcmode="lin" valueType="num">
                                      <p:cBhvr additive="base">
                                        <p:cTn id="8" dur="11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100" fill="hold"/>
                                        <p:tgtEl>
                                          <p:spTgt spid="3"/>
                                        </p:tgtEl>
                                        <p:attrNameLst>
                                          <p:attrName>ppt_x</p:attrName>
                                        </p:attrNameLst>
                                      </p:cBhvr>
                                      <p:tavLst>
                                        <p:tav tm="0">
                                          <p:val>
                                            <p:strVal val="#ppt_x"/>
                                          </p:val>
                                        </p:tav>
                                        <p:tav tm="100000">
                                          <p:val>
                                            <p:strVal val="#ppt_x"/>
                                          </p:val>
                                        </p:tav>
                                      </p:tavLst>
                                    </p:anim>
                                    <p:anim calcmode="lin" valueType="num">
                                      <p:cBhvr additive="base">
                                        <p:cTn id="12" dur="11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10520" y="1600248"/>
            <a:ext cx="7876171" cy="378565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rtl="1">
              <a:lnSpc>
                <a:spcPct val="150000"/>
              </a:lnSpc>
              <a:defRPr/>
            </a:pPr>
            <a:r>
              <a:rPr lang="fa-IR" sz="2000" dirty="0">
                <a:cs typeface="2  Baran" pitchFamily="2" charset="-78"/>
              </a:rPr>
              <a:t>به طورسنتی سیستم اطلاعات حسابداری به یک سیستم پردازش معاملات اشاره دارد زیراسیستم حسابداری تنها با اطلاعات مالی ومعاملات حسابداری ارتباط داشت.درنتیجه بسیاری از شرکتها سیستمهای اطلاعاتی اضافی را برای گردآوری و پردازش، ذخیره وگزارش اطلاعات، طراحی و اجراکردند.سیستمهای برنامه ریزی منابع سازمانی یکی ازبخش های پیشرفته طراحی است که مشکلاتی نظیر تضاد ومغایرت دادها درسیستم را برطرف نماید.</a:t>
            </a:r>
          </a:p>
          <a:p>
            <a:pPr algn="just" rtl="1">
              <a:lnSpc>
                <a:spcPct val="150000"/>
              </a:lnSpc>
              <a:defRPr/>
            </a:pPr>
            <a:r>
              <a:rPr lang="fa-IR" sz="2000" dirty="0">
                <a:cs typeface="2  Baran" pitchFamily="2" charset="-78"/>
              </a:rPr>
              <a:t>نکته حایز اهمیت درسیستمهای برنامه ریزی منابع سازمان ضرورت وارزش فعالیت های هماهنگ یکپارچه ومتقابل است بنابراین لازم است فعالیت هایی که بطور مجزا درسیستمهای اطلاعاتی وحسابداری به شیوه سنتی انجام می شود بیشتر به هم مرتبط شده وشرکتها  اقدام به تلفیق این دوفعالیت کنند</a:t>
            </a:r>
            <a:r>
              <a:rPr lang="fa-IR" sz="2000" dirty="0" smtClean="0">
                <a:cs typeface="2  Baran" pitchFamily="2" charset="-78"/>
              </a:rPr>
              <a:t>. </a:t>
            </a:r>
            <a:endParaRPr lang="en-US" sz="2000" dirty="0">
              <a:cs typeface="2  Baran" pitchFamily="2" charset="-78"/>
            </a:endParaRPr>
          </a:p>
        </p:txBody>
      </p:sp>
      <p:sp>
        <p:nvSpPr>
          <p:cNvPr id="4" name="Rectangle 3"/>
          <p:cNvSpPr/>
          <p:nvPr/>
        </p:nvSpPr>
        <p:spPr>
          <a:xfrm>
            <a:off x="2408238" y="792163"/>
            <a:ext cx="4576762" cy="600075"/>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algn="r" rtl="1">
              <a:lnSpc>
                <a:spcPct val="150000"/>
              </a:lnSpc>
              <a:defRPr/>
            </a:pPr>
            <a:r>
              <a:rPr lang="fa-IR" sz="2400" dirty="0">
                <a:cs typeface="B Jadid" pitchFamily="2" charset="-78"/>
              </a:rPr>
              <a:t>آینده سیستم های اطلاعاتی حسابداری</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anim calcmode="lin" valueType="num">
                                      <p:cBhvr>
                                        <p:cTn id="15" dur="2000" fill="hold"/>
                                        <p:tgtEl>
                                          <p:spTgt spid="3"/>
                                        </p:tgtEl>
                                        <p:attrNameLst>
                                          <p:attrName>ppt_w</p:attrName>
                                        </p:attrNameLst>
                                      </p:cBhvr>
                                      <p:tavLst>
                                        <p:tav tm="0" fmla="#ppt_w*sin(2.5*pi*$)">
                                          <p:val>
                                            <p:fltVal val="0"/>
                                          </p:val>
                                        </p:tav>
                                        <p:tav tm="100000">
                                          <p:val>
                                            <p:fltVal val="1"/>
                                          </p:val>
                                        </p:tav>
                                      </p:tavLst>
                                    </p:anim>
                                    <p:anim calcmode="lin" valueType="num">
                                      <p:cBhvr>
                                        <p:cTn id="16"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0" y="4078288"/>
            <a:ext cx="9144000" cy="278130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a:solidFill>
                <a:srgbClr val="FFC000"/>
              </a:solidFill>
            </a:endParaRPr>
          </a:p>
        </p:txBody>
      </p:sp>
      <p:sp>
        <p:nvSpPr>
          <p:cNvPr id="21507" name="Text Box 3"/>
          <p:cNvSpPr txBox="1">
            <a:spLocks noChangeArrowheads="1"/>
          </p:cNvSpPr>
          <p:nvPr/>
        </p:nvSpPr>
        <p:spPr bwMode="auto">
          <a:xfrm>
            <a:off x="4592638" y="685800"/>
            <a:ext cx="28813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r" rtl="1" eaLnBrk="1" hangingPunct="1"/>
            <a:r>
              <a:rPr lang="fa-IR" altLang="zh-CN" sz="6000" b="1" i="1" dirty="0">
                <a:ea typeface="Microsoft YaHei" pitchFamily="34" charset="-122"/>
                <a:cs typeface="B Esfehan" pitchFamily="2" charset="-78"/>
              </a:rPr>
              <a:t>با </a:t>
            </a:r>
            <a:r>
              <a:rPr lang="fa-IR" altLang="zh-CN" sz="6000" b="1" i="1" dirty="0" smtClean="0">
                <a:ea typeface="Microsoft YaHei" pitchFamily="34" charset="-122"/>
                <a:cs typeface="B Esfehan" pitchFamily="2" charset="-78"/>
              </a:rPr>
              <a:t>تشکر</a:t>
            </a:r>
            <a:endParaRPr lang="zh-CN" altLang="en-US" sz="6000" b="1" i="1" dirty="0">
              <a:ea typeface="Microsoft YaHei" pitchFamily="34" charset="-122"/>
              <a:cs typeface="B Esfehan" pitchFamily="2" charset="-78"/>
            </a:endParaRPr>
          </a:p>
        </p:txBody>
      </p:sp>
      <p:sp>
        <p:nvSpPr>
          <p:cNvPr id="2" name="Rectangle 1"/>
          <p:cNvSpPr>
            <a:spLocks noChangeArrowheads="1"/>
          </p:cNvSpPr>
          <p:nvPr/>
        </p:nvSpPr>
        <p:spPr bwMode="auto">
          <a:xfrm>
            <a:off x="4114800" y="1692275"/>
            <a:ext cx="7969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rtl="1"/>
            <a:r>
              <a:rPr lang="fa-IR" altLang="zh-CN" sz="6000" b="1" i="1">
                <a:ea typeface="Microsoft YaHei" pitchFamily="34" charset="-122"/>
                <a:cs typeface="B Esfehan" pitchFamily="2" charset="-78"/>
              </a:rPr>
              <a:t> از</a:t>
            </a:r>
            <a:endParaRPr lang="zh-CN" altLang="en-US" sz="6000" b="1" i="1">
              <a:ea typeface="Microsoft YaHei" pitchFamily="34" charset="-122"/>
              <a:cs typeface="B Esfehan" pitchFamily="2" charset="-78"/>
            </a:endParaRPr>
          </a:p>
        </p:txBody>
      </p:sp>
      <p:sp>
        <p:nvSpPr>
          <p:cNvPr id="3" name="Rectangle 2"/>
          <p:cNvSpPr>
            <a:spLocks noChangeArrowheads="1"/>
          </p:cNvSpPr>
          <p:nvPr/>
        </p:nvSpPr>
        <p:spPr bwMode="auto">
          <a:xfrm>
            <a:off x="1524000" y="2743200"/>
            <a:ext cx="26431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rtl="1"/>
            <a:r>
              <a:rPr lang="fa-IR" altLang="zh-CN" sz="6000" b="1" i="1">
                <a:ea typeface="Microsoft YaHei" pitchFamily="34" charset="-122"/>
                <a:cs typeface="B Esfehan" pitchFamily="2" charset="-78"/>
              </a:rPr>
              <a:t>توجه شما</a:t>
            </a:r>
            <a:endParaRPr lang="zh-CN" altLang="en-US" sz="6000" b="1" i="1">
              <a:ea typeface="Microsoft YaHei" pitchFamily="34" charset="-122"/>
              <a:cs typeface="B Esfeha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fade">
                                      <p:cBhvr>
                                        <p:cTn id="7" dur="1000"/>
                                        <p:tgtEl>
                                          <p:spTgt spid="21507"/>
                                        </p:tgtEl>
                                      </p:cBhvr>
                                    </p:animEffect>
                                    <p:anim calcmode="lin" valueType="num">
                                      <p:cBhvr>
                                        <p:cTn id="8" dur="1000" fill="hold"/>
                                        <p:tgtEl>
                                          <p:spTgt spid="21507"/>
                                        </p:tgtEl>
                                        <p:attrNameLst>
                                          <p:attrName>ppt_x</p:attrName>
                                        </p:attrNameLst>
                                      </p:cBhvr>
                                      <p:tavLst>
                                        <p:tav tm="0">
                                          <p:val>
                                            <p:strVal val="#ppt_x"/>
                                          </p:val>
                                        </p:tav>
                                        <p:tav tm="100000">
                                          <p:val>
                                            <p:strVal val="#ppt_x"/>
                                          </p:val>
                                        </p:tav>
                                      </p:tavLst>
                                    </p:anim>
                                    <p:anim calcmode="lin" valueType="num">
                                      <p:cBhvr>
                                        <p:cTn id="9" dur="1000" fill="hold"/>
                                        <p:tgtEl>
                                          <p:spTgt spid="2150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ChangeArrowheads="1"/>
          </p:cNvSpPr>
          <p:nvPr/>
        </p:nvSpPr>
        <p:spPr bwMode="auto">
          <a:xfrm>
            <a:off x="762100" y="467444"/>
            <a:ext cx="4963542" cy="3113952"/>
          </a:xfrm>
          <a:prstGeom prst="rect">
            <a:avLst/>
          </a:prstGeom>
          <a:ln/>
        </p:spPr>
        <p:style>
          <a:lnRef idx="1">
            <a:schemeClr val="dk1"/>
          </a:lnRef>
          <a:fillRef idx="2">
            <a:schemeClr val="dk1"/>
          </a:fillRef>
          <a:effectRef idx="1">
            <a:schemeClr val="dk1"/>
          </a:effectRef>
          <a:fontRef idx="minor">
            <a:schemeClr val="dk1"/>
          </a:fontRef>
        </p:style>
        <p:txBody>
          <a:bodyPr wrap="square">
            <a:spAutoFit/>
          </a:bodyPr>
          <a:lstStyle/>
          <a:p>
            <a:pPr algn="just" rtl="1">
              <a:lnSpc>
                <a:spcPct val="150000"/>
              </a:lnSpc>
              <a:defRPr/>
            </a:pPr>
            <a:r>
              <a:rPr lang="fa-IR" sz="2200" dirty="0" smtClean="0">
                <a:cs typeface="2  Badr" pitchFamily="2" charset="-78"/>
              </a:rPr>
              <a:t>یک </a:t>
            </a:r>
            <a:r>
              <a:rPr lang="fa-IR" sz="2200" dirty="0">
                <a:cs typeface="2  Badr" pitchFamily="2" charset="-78"/>
              </a:rPr>
              <a:t>سیستم عبارتست ازمجموعه ای </a:t>
            </a:r>
            <a:r>
              <a:rPr lang="fa-IR" sz="2200" dirty="0" smtClean="0">
                <a:cs typeface="2  Badr" pitchFamily="2" charset="-78"/>
              </a:rPr>
              <a:t>از دو </a:t>
            </a:r>
            <a:r>
              <a:rPr lang="fa-IR" sz="2200" dirty="0">
                <a:cs typeface="2  Badr" pitchFamily="2" charset="-78"/>
              </a:rPr>
              <a:t>یا چند </a:t>
            </a:r>
            <a:r>
              <a:rPr lang="fa-IR" sz="2200" dirty="0" smtClean="0">
                <a:cs typeface="2  Badr" pitchFamily="2" charset="-78"/>
              </a:rPr>
              <a:t>جزء مرتبط </a:t>
            </a:r>
            <a:r>
              <a:rPr lang="fa-IR" sz="2200" dirty="0">
                <a:cs typeface="2  Badr" pitchFamily="2" charset="-78"/>
              </a:rPr>
              <a:t>به هم که </a:t>
            </a:r>
            <a:r>
              <a:rPr lang="fa-IR" sz="2200" dirty="0" smtClean="0">
                <a:cs typeface="2  Badr" pitchFamily="2" charset="-78"/>
              </a:rPr>
              <a:t>بمنظور</a:t>
            </a:r>
            <a:r>
              <a:rPr lang="en-US" sz="2200" dirty="0" smtClean="0">
                <a:cs typeface="2  Badr" pitchFamily="2" charset="-78"/>
              </a:rPr>
              <a:t> </a:t>
            </a:r>
            <a:r>
              <a:rPr lang="fa-IR" sz="2200" dirty="0" smtClean="0">
                <a:cs typeface="2  Badr" pitchFamily="2" charset="-78"/>
              </a:rPr>
              <a:t>دستیابی </a:t>
            </a:r>
            <a:r>
              <a:rPr lang="fa-IR" sz="2200" dirty="0">
                <a:cs typeface="2  Badr" pitchFamily="2" charset="-78"/>
              </a:rPr>
              <a:t>به یک هدف باهم </a:t>
            </a:r>
            <a:r>
              <a:rPr lang="fa-IR" sz="2200" dirty="0" smtClean="0">
                <a:cs typeface="2  Badr" pitchFamily="2" charset="-78"/>
              </a:rPr>
              <a:t>در تعاملند . بیشتر مواقع سیستم ها از زیر سیستم های کوچکتری تشکیل شده اند که هریک فعالیت ویژه ای انجام داده و در نهایت سیستم بزرگتری را پشتیبانی می کنند.</a:t>
            </a:r>
            <a:endParaRPr lang="en-US" sz="2200" dirty="0" smtClean="0">
              <a:cs typeface="2  Badr" pitchFamily="2" charset="-78"/>
            </a:endParaRPr>
          </a:p>
        </p:txBody>
      </p:sp>
      <p:sp>
        <p:nvSpPr>
          <p:cNvPr id="5" name="Rectangle 4"/>
          <p:cNvSpPr/>
          <p:nvPr/>
        </p:nvSpPr>
        <p:spPr>
          <a:xfrm>
            <a:off x="6411468" y="467444"/>
            <a:ext cx="2206052" cy="523220"/>
          </a:xfrm>
          <a:prstGeom prst="rect">
            <a:avLst/>
          </a:prstGeom>
        </p:spPr>
        <p:txBody>
          <a:bodyPr wrap="none">
            <a:spAutoFit/>
          </a:bodyPr>
          <a:lstStyle/>
          <a:p>
            <a:pPr algn="r" rtl="1">
              <a:defRPr/>
            </a:pPr>
            <a:r>
              <a:rPr lang="fa-IR" sz="2800" dirty="0">
                <a:cs typeface="B Esfehan" pitchFamily="2" charset="-78"/>
              </a:rPr>
              <a:t>تعریف سیستم </a:t>
            </a:r>
            <a:r>
              <a:rPr lang="fa-IR" sz="2800" dirty="0" smtClean="0">
                <a:cs typeface="B Esfehan" pitchFamily="2" charset="-78"/>
              </a:rPr>
              <a:t>:</a:t>
            </a:r>
            <a:endParaRPr lang="fa-IR" sz="2800" dirty="0">
              <a:cs typeface="B Esfehan" pitchFamily="2" charset="-78"/>
            </a:endParaRPr>
          </a:p>
        </p:txBody>
      </p:sp>
      <p:sp>
        <p:nvSpPr>
          <p:cNvPr id="2" name="Striped Right Arrow 1"/>
          <p:cNvSpPr/>
          <p:nvPr/>
        </p:nvSpPr>
        <p:spPr>
          <a:xfrm rot="10800000">
            <a:off x="5867366" y="990664"/>
            <a:ext cx="1818036" cy="129536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62100" y="5029116"/>
            <a:ext cx="7467404" cy="1107996"/>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algn="just" rtl="1">
              <a:lnSpc>
                <a:spcPct val="150000"/>
              </a:lnSpc>
              <a:defRPr/>
            </a:pPr>
            <a:r>
              <a:rPr lang="fa-IR" sz="2200" dirty="0">
                <a:cs typeface="2  Badr" pitchFamily="2" charset="-78"/>
              </a:rPr>
              <a:t>سیستم اطلاعاتی حسابداری شامل افراد، روش ها و شیوه های فن آوری اطلاعاتی است.</a:t>
            </a:r>
          </a:p>
        </p:txBody>
      </p:sp>
      <p:sp>
        <p:nvSpPr>
          <p:cNvPr id="9" name="Rectangle 8"/>
          <p:cNvSpPr/>
          <p:nvPr/>
        </p:nvSpPr>
        <p:spPr>
          <a:xfrm>
            <a:off x="2743248" y="4041823"/>
            <a:ext cx="4671472" cy="523220"/>
          </a:xfrm>
          <a:prstGeom prst="rect">
            <a:avLst/>
          </a:prstGeom>
        </p:spPr>
        <p:txBody>
          <a:bodyPr wrap="none">
            <a:spAutoFit/>
          </a:bodyPr>
          <a:lstStyle/>
          <a:p>
            <a:pPr algn="r" rtl="1">
              <a:defRPr/>
            </a:pPr>
            <a:r>
              <a:rPr lang="fa-IR" sz="2800" dirty="0">
                <a:cs typeface="B Esfehan" pitchFamily="2" charset="-78"/>
              </a:rPr>
              <a:t>تعریف سیستم اطلاعاتی حسابداری:</a:t>
            </a:r>
          </a:p>
        </p:txBody>
      </p:sp>
      <p:sp>
        <p:nvSpPr>
          <p:cNvPr id="3" name="Chevron 2"/>
          <p:cNvSpPr/>
          <p:nvPr/>
        </p:nvSpPr>
        <p:spPr>
          <a:xfrm rot="5400000">
            <a:off x="2202824" y="4125532"/>
            <a:ext cx="402531" cy="68582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hevron 9"/>
          <p:cNvSpPr/>
          <p:nvPr/>
        </p:nvSpPr>
        <p:spPr>
          <a:xfrm rot="5400000">
            <a:off x="7671871" y="4125532"/>
            <a:ext cx="402531" cy="68582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Chevron 10"/>
          <p:cNvSpPr/>
          <p:nvPr/>
        </p:nvSpPr>
        <p:spPr>
          <a:xfrm rot="5400000">
            <a:off x="7685326" y="4430324"/>
            <a:ext cx="402531" cy="68582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Chevron 11"/>
          <p:cNvSpPr/>
          <p:nvPr/>
        </p:nvSpPr>
        <p:spPr>
          <a:xfrm rot="5400000">
            <a:off x="2199070" y="4430324"/>
            <a:ext cx="402531" cy="68582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098"/>
                                        </p:tgtEl>
                                        <p:attrNameLst>
                                          <p:attrName>style.visibility</p:attrName>
                                        </p:attrNameLst>
                                      </p:cBhvr>
                                      <p:to>
                                        <p:strVal val="visible"/>
                                      </p:to>
                                    </p:set>
                                    <p:anim calcmode="lin" valueType="num">
                                      <p:cBhvr additive="base">
                                        <p:cTn id="20" dur="500" fill="hold"/>
                                        <p:tgtEl>
                                          <p:spTgt spid="4098"/>
                                        </p:tgtEl>
                                        <p:attrNameLst>
                                          <p:attrName>ppt_x</p:attrName>
                                        </p:attrNameLst>
                                      </p:cBhvr>
                                      <p:tavLst>
                                        <p:tav tm="0">
                                          <p:val>
                                            <p:strVal val="#ppt_x"/>
                                          </p:val>
                                        </p:tav>
                                        <p:tav tm="100000">
                                          <p:val>
                                            <p:strVal val="#ppt_x"/>
                                          </p:val>
                                        </p:tav>
                                      </p:tavLst>
                                    </p:anim>
                                    <p:anim calcmode="lin" valueType="num">
                                      <p:cBhvr additive="base">
                                        <p:cTn id="21"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80">
                                          <p:stCondLst>
                                            <p:cond delay="0"/>
                                          </p:stCondLst>
                                        </p:cTn>
                                        <p:tgtEl>
                                          <p:spTgt spid="9"/>
                                        </p:tgtEl>
                                      </p:cBhvr>
                                    </p:animEffect>
                                    <p:anim calcmode="lin" valueType="num">
                                      <p:cBhvr>
                                        <p:cTn id="2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2" dur="26">
                                          <p:stCondLst>
                                            <p:cond delay="650"/>
                                          </p:stCondLst>
                                        </p:cTn>
                                        <p:tgtEl>
                                          <p:spTgt spid="9"/>
                                        </p:tgtEl>
                                      </p:cBhvr>
                                      <p:to x="100000" y="60000"/>
                                    </p:animScale>
                                    <p:animScale>
                                      <p:cBhvr>
                                        <p:cTn id="33" dur="166" decel="50000">
                                          <p:stCondLst>
                                            <p:cond delay="676"/>
                                          </p:stCondLst>
                                        </p:cTn>
                                        <p:tgtEl>
                                          <p:spTgt spid="9"/>
                                        </p:tgtEl>
                                      </p:cBhvr>
                                      <p:to x="100000" y="100000"/>
                                    </p:animScale>
                                    <p:animScale>
                                      <p:cBhvr>
                                        <p:cTn id="34" dur="26">
                                          <p:stCondLst>
                                            <p:cond delay="1312"/>
                                          </p:stCondLst>
                                        </p:cTn>
                                        <p:tgtEl>
                                          <p:spTgt spid="9"/>
                                        </p:tgtEl>
                                      </p:cBhvr>
                                      <p:to x="100000" y="80000"/>
                                    </p:animScale>
                                    <p:animScale>
                                      <p:cBhvr>
                                        <p:cTn id="35" dur="166" decel="50000">
                                          <p:stCondLst>
                                            <p:cond delay="1338"/>
                                          </p:stCondLst>
                                        </p:cTn>
                                        <p:tgtEl>
                                          <p:spTgt spid="9"/>
                                        </p:tgtEl>
                                      </p:cBhvr>
                                      <p:to x="100000" y="100000"/>
                                    </p:animScale>
                                    <p:animScale>
                                      <p:cBhvr>
                                        <p:cTn id="36" dur="26">
                                          <p:stCondLst>
                                            <p:cond delay="1642"/>
                                          </p:stCondLst>
                                        </p:cTn>
                                        <p:tgtEl>
                                          <p:spTgt spid="9"/>
                                        </p:tgtEl>
                                      </p:cBhvr>
                                      <p:to x="100000" y="90000"/>
                                    </p:animScale>
                                    <p:animScale>
                                      <p:cBhvr>
                                        <p:cTn id="37" dur="166" decel="50000">
                                          <p:stCondLst>
                                            <p:cond delay="1668"/>
                                          </p:stCondLst>
                                        </p:cTn>
                                        <p:tgtEl>
                                          <p:spTgt spid="9"/>
                                        </p:tgtEl>
                                      </p:cBhvr>
                                      <p:to x="100000" y="100000"/>
                                    </p:animScale>
                                    <p:animScale>
                                      <p:cBhvr>
                                        <p:cTn id="38" dur="26">
                                          <p:stCondLst>
                                            <p:cond delay="1808"/>
                                          </p:stCondLst>
                                        </p:cTn>
                                        <p:tgtEl>
                                          <p:spTgt spid="9"/>
                                        </p:tgtEl>
                                      </p:cBhvr>
                                      <p:to x="100000" y="95000"/>
                                    </p:animScale>
                                    <p:animScale>
                                      <p:cBhvr>
                                        <p:cTn id="39" dur="166" decel="50000">
                                          <p:stCondLst>
                                            <p:cond delay="1834"/>
                                          </p:stCondLst>
                                        </p:cTn>
                                        <p:tgtEl>
                                          <p:spTgt spid="9"/>
                                        </p:tgtEl>
                                      </p:cBhvr>
                                      <p:to x="100000" y="100000"/>
                                    </p:animScale>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fill="hold"/>
                                        <p:tgtEl>
                                          <p:spTgt spid="3"/>
                                        </p:tgtEl>
                                        <p:attrNameLst>
                                          <p:attrName>ppt_x</p:attrName>
                                        </p:attrNameLst>
                                      </p:cBhvr>
                                      <p:tavLst>
                                        <p:tav tm="0">
                                          <p:val>
                                            <p:strVal val="#ppt_x"/>
                                          </p:val>
                                        </p:tav>
                                        <p:tav tm="100000">
                                          <p:val>
                                            <p:strVal val="#ppt_x"/>
                                          </p:val>
                                        </p:tav>
                                      </p:tavLst>
                                    </p:anim>
                                    <p:anim calcmode="lin" valueType="num">
                                      <p:cBhvr additive="base">
                                        <p:cTn id="45" dur="500" fill="hold"/>
                                        <p:tgtEl>
                                          <p:spTgt spid="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ppt_x"/>
                                          </p:val>
                                        </p:tav>
                                        <p:tav tm="100000">
                                          <p:val>
                                            <p:strVal val="#ppt_x"/>
                                          </p:val>
                                        </p:tav>
                                      </p:tavLst>
                                    </p:anim>
                                    <p:anim calcmode="lin" valueType="num">
                                      <p:cBhvr additive="base">
                                        <p:cTn id="5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fill="hold"/>
                                        <p:tgtEl>
                                          <p:spTgt spid="8"/>
                                        </p:tgtEl>
                                        <p:attrNameLst>
                                          <p:attrName>ppt_x</p:attrName>
                                        </p:attrNameLst>
                                      </p:cBhvr>
                                      <p:tavLst>
                                        <p:tav tm="0">
                                          <p:val>
                                            <p:strVal val="#ppt_x"/>
                                          </p:val>
                                        </p:tav>
                                        <p:tav tm="100000">
                                          <p:val>
                                            <p:strVal val="#ppt_x"/>
                                          </p:val>
                                        </p:tav>
                                      </p:tavLst>
                                    </p:anim>
                                    <p:anim calcmode="lin" valueType="num">
                                      <p:cBhvr additive="base">
                                        <p:cTn id="6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p:bldP spid="5" grpId="0"/>
      <p:bldP spid="2" grpId="0" animBg="1"/>
      <p:bldP spid="8" grpId="0" animBg="1"/>
      <p:bldP spid="9" grpId="0"/>
      <p:bldP spid="3"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26542" y="996879"/>
            <a:ext cx="6353175" cy="738188"/>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algn="ctr" rtl="1">
              <a:lnSpc>
                <a:spcPct val="200000"/>
              </a:lnSpc>
              <a:defRPr/>
            </a:pPr>
            <a:r>
              <a:rPr lang="fa-IR" sz="2400" dirty="0">
                <a:cs typeface="B Esfehan" pitchFamily="2" charset="-78"/>
              </a:rPr>
              <a:t>وظایف سیستم اطلاعاتی حسابداری دریک بنگاه تجاری:</a:t>
            </a:r>
          </a:p>
        </p:txBody>
      </p:sp>
      <p:grpSp>
        <p:nvGrpSpPr>
          <p:cNvPr id="5" name="Group 96"/>
          <p:cNvGrpSpPr>
            <a:grpSpLocks/>
          </p:cNvGrpSpPr>
          <p:nvPr/>
        </p:nvGrpSpPr>
        <p:grpSpPr bwMode="auto">
          <a:xfrm>
            <a:off x="8008378" y="3722659"/>
            <a:ext cx="823913" cy="773113"/>
            <a:chOff x="1016388" y="754824"/>
            <a:chExt cx="731924" cy="731924"/>
          </a:xfrm>
        </p:grpSpPr>
        <p:grpSp>
          <p:nvGrpSpPr>
            <p:cNvPr id="6" name="Group 51"/>
            <p:cNvGrpSpPr>
              <a:grpSpLocks/>
            </p:cNvGrpSpPr>
            <p:nvPr/>
          </p:nvGrpSpPr>
          <p:grpSpPr bwMode="auto">
            <a:xfrm>
              <a:off x="1016388" y="754824"/>
              <a:ext cx="731924" cy="731924"/>
              <a:chOff x="1704975" y="1095375"/>
              <a:chExt cx="1514475" cy="1514475"/>
            </a:xfrm>
          </p:grpSpPr>
          <p:sp>
            <p:nvSpPr>
              <p:cNvPr id="8" name="Oval 7"/>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sp>
            <p:nvSpPr>
              <p:cNvPr id="9" name="Oval 4"/>
              <p:cNvSpPr/>
              <p:nvPr/>
            </p:nvSpPr>
            <p:spPr>
              <a:xfrm>
                <a:off x="1781186" y="1143011"/>
                <a:ext cx="1362054" cy="1362054"/>
              </a:xfrm>
              <a:prstGeom prst="ellipse">
                <a:avLst/>
              </a:prstGeom>
              <a:gradFill>
                <a:gsLst>
                  <a:gs pos="6000">
                    <a:schemeClr val="bg1"/>
                  </a:gs>
                  <a:gs pos="61000">
                    <a:srgbClr val="0070C0">
                      <a:alpha val="0"/>
                    </a:srgbClr>
                  </a:gs>
                </a:gsLst>
                <a:lin ang="6000000" scaled="0"/>
              </a:grad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grpSp>
        <p:sp>
          <p:nvSpPr>
            <p:cNvPr id="7" name="TextBox 7"/>
            <p:cNvSpPr txBox="1">
              <a:spLocks noChangeArrowheads="1"/>
            </p:cNvSpPr>
            <p:nvPr/>
          </p:nvSpPr>
          <p:spPr bwMode="auto">
            <a:xfrm>
              <a:off x="1222706" y="827006"/>
              <a:ext cx="342624" cy="55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a-IR" sz="3200">
                  <a:solidFill>
                    <a:srgbClr val="171717"/>
                  </a:solidFill>
                  <a:latin typeface="Calibri" pitchFamily="34" charset="0"/>
                  <a:cs typeface="B Titr" pitchFamily="2" charset="-78"/>
                </a:rPr>
                <a:t>2</a:t>
              </a:r>
              <a:endParaRPr lang="en-US" sz="3200">
                <a:solidFill>
                  <a:srgbClr val="171717"/>
                </a:solidFill>
                <a:latin typeface="Calibri" pitchFamily="34" charset="0"/>
                <a:cs typeface="B Titr" pitchFamily="2" charset="-78"/>
              </a:endParaRPr>
            </a:p>
          </p:txBody>
        </p:sp>
      </p:grpSp>
      <p:grpSp>
        <p:nvGrpSpPr>
          <p:cNvPr id="10" name="Group 96"/>
          <p:cNvGrpSpPr>
            <a:grpSpLocks/>
          </p:cNvGrpSpPr>
          <p:nvPr/>
        </p:nvGrpSpPr>
        <p:grpSpPr bwMode="auto">
          <a:xfrm>
            <a:off x="8008378" y="2579689"/>
            <a:ext cx="823913" cy="856771"/>
            <a:chOff x="1016388" y="754824"/>
            <a:chExt cx="731924" cy="731924"/>
          </a:xfrm>
        </p:grpSpPr>
        <p:grpSp>
          <p:nvGrpSpPr>
            <p:cNvPr id="11" name="Group 51"/>
            <p:cNvGrpSpPr>
              <a:grpSpLocks/>
            </p:cNvGrpSpPr>
            <p:nvPr/>
          </p:nvGrpSpPr>
          <p:grpSpPr bwMode="auto">
            <a:xfrm>
              <a:off x="1016388" y="754824"/>
              <a:ext cx="731924" cy="731924"/>
              <a:chOff x="1704975" y="1095375"/>
              <a:chExt cx="1514475" cy="1514475"/>
            </a:xfrm>
          </p:grpSpPr>
          <p:sp>
            <p:nvSpPr>
              <p:cNvPr id="13" name="Oval 12"/>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sp>
            <p:nvSpPr>
              <p:cNvPr id="14" name="Oval 4"/>
              <p:cNvSpPr/>
              <p:nvPr/>
            </p:nvSpPr>
            <p:spPr>
              <a:xfrm>
                <a:off x="1781186" y="1143011"/>
                <a:ext cx="1362054" cy="1362054"/>
              </a:xfrm>
              <a:prstGeom prst="ellipse">
                <a:avLst/>
              </a:prstGeom>
              <a:gradFill>
                <a:gsLst>
                  <a:gs pos="6000">
                    <a:schemeClr val="bg1"/>
                  </a:gs>
                  <a:gs pos="61000">
                    <a:srgbClr val="0070C0">
                      <a:alpha val="0"/>
                    </a:srgbClr>
                  </a:gs>
                </a:gsLst>
                <a:lin ang="6000000" scaled="0"/>
              </a:grad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grpSp>
        <p:sp>
          <p:nvSpPr>
            <p:cNvPr id="12" name="TextBox 7"/>
            <p:cNvSpPr txBox="1">
              <a:spLocks noChangeArrowheads="1"/>
            </p:cNvSpPr>
            <p:nvPr/>
          </p:nvSpPr>
          <p:spPr bwMode="auto">
            <a:xfrm>
              <a:off x="1222706" y="827006"/>
              <a:ext cx="342624" cy="49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a-IR" sz="3200" dirty="0">
                  <a:solidFill>
                    <a:srgbClr val="171717"/>
                  </a:solidFill>
                  <a:latin typeface="Calibri" pitchFamily="34" charset="0"/>
                  <a:cs typeface="B Titr" pitchFamily="2" charset="-78"/>
                </a:rPr>
                <a:t>1</a:t>
              </a:r>
              <a:endParaRPr lang="en-US" sz="3200" dirty="0">
                <a:solidFill>
                  <a:srgbClr val="171717"/>
                </a:solidFill>
                <a:latin typeface="Calibri" pitchFamily="34" charset="0"/>
                <a:cs typeface="B Titr" pitchFamily="2" charset="-78"/>
              </a:endParaRPr>
            </a:p>
          </p:txBody>
        </p:sp>
      </p:grpSp>
      <p:sp>
        <p:nvSpPr>
          <p:cNvPr id="15" name="Rectangle 14"/>
          <p:cNvSpPr/>
          <p:nvPr/>
        </p:nvSpPr>
        <p:spPr bwMode="auto">
          <a:xfrm>
            <a:off x="769378" y="3689475"/>
            <a:ext cx="7467503" cy="882495"/>
          </a:xfrm>
          <a:prstGeom prst="rect">
            <a:avLst/>
          </a:prstGeom>
          <a:gradFill flip="none" rotWithShape="1">
            <a:gsLst>
              <a:gs pos="55000">
                <a:schemeClr val="bg1">
                  <a:lumMod val="95000"/>
                </a:schemeClr>
              </a:gs>
              <a:gs pos="100000">
                <a:schemeClr val="tx1">
                  <a:lumMod val="65000"/>
                  <a:lumOff val="35000"/>
                </a:schemeClr>
              </a:gs>
            </a:gsLst>
            <a:lin ang="54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16" name="Rectangle 15"/>
          <p:cNvSpPr/>
          <p:nvPr/>
        </p:nvSpPr>
        <p:spPr bwMode="auto">
          <a:xfrm>
            <a:off x="769378" y="2602405"/>
            <a:ext cx="7467503" cy="826595"/>
          </a:xfrm>
          <a:prstGeom prst="rect">
            <a:avLst/>
          </a:prstGeom>
          <a:gradFill flip="none" rotWithShape="1">
            <a:gsLst>
              <a:gs pos="55000">
                <a:schemeClr val="bg1">
                  <a:lumMod val="95000"/>
                </a:schemeClr>
              </a:gs>
              <a:gs pos="100000">
                <a:schemeClr val="tx1">
                  <a:lumMod val="65000"/>
                  <a:lumOff val="35000"/>
                </a:schemeClr>
              </a:gs>
            </a:gsLst>
            <a:lin ang="54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grpSp>
        <p:nvGrpSpPr>
          <p:cNvPr id="17" name="Group 96"/>
          <p:cNvGrpSpPr>
            <a:grpSpLocks/>
          </p:cNvGrpSpPr>
          <p:nvPr/>
        </p:nvGrpSpPr>
        <p:grpSpPr bwMode="auto">
          <a:xfrm>
            <a:off x="8008378" y="5025965"/>
            <a:ext cx="782638" cy="688975"/>
            <a:chOff x="1016388" y="754824"/>
            <a:chExt cx="731924" cy="731924"/>
          </a:xfrm>
        </p:grpSpPr>
        <p:grpSp>
          <p:nvGrpSpPr>
            <p:cNvPr id="18" name="Group 51"/>
            <p:cNvGrpSpPr>
              <a:grpSpLocks/>
            </p:cNvGrpSpPr>
            <p:nvPr/>
          </p:nvGrpSpPr>
          <p:grpSpPr bwMode="auto">
            <a:xfrm>
              <a:off x="1016388" y="754824"/>
              <a:ext cx="731924" cy="731924"/>
              <a:chOff x="1704975" y="1095375"/>
              <a:chExt cx="1514475" cy="1514475"/>
            </a:xfrm>
          </p:grpSpPr>
          <p:sp>
            <p:nvSpPr>
              <p:cNvPr id="20" name="Oval 19"/>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sp>
            <p:nvSpPr>
              <p:cNvPr id="21" name="Oval 4"/>
              <p:cNvSpPr/>
              <p:nvPr/>
            </p:nvSpPr>
            <p:spPr>
              <a:xfrm>
                <a:off x="1781186" y="1143011"/>
                <a:ext cx="1362054" cy="1362054"/>
              </a:xfrm>
              <a:prstGeom prst="ellipse">
                <a:avLst/>
              </a:prstGeom>
              <a:gradFill>
                <a:gsLst>
                  <a:gs pos="6000">
                    <a:schemeClr val="bg1"/>
                  </a:gs>
                  <a:gs pos="61000">
                    <a:srgbClr val="0070C0">
                      <a:alpha val="0"/>
                    </a:srgbClr>
                  </a:gs>
                </a:gsLst>
                <a:lin ang="6000000" scaled="0"/>
              </a:grad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grpSp>
        <p:sp>
          <p:nvSpPr>
            <p:cNvPr id="19" name="TextBox 7"/>
            <p:cNvSpPr txBox="1">
              <a:spLocks noChangeArrowheads="1"/>
            </p:cNvSpPr>
            <p:nvPr/>
          </p:nvSpPr>
          <p:spPr bwMode="auto">
            <a:xfrm>
              <a:off x="1222706" y="827006"/>
              <a:ext cx="342624" cy="62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a-IR" sz="3200">
                  <a:solidFill>
                    <a:srgbClr val="171717"/>
                  </a:solidFill>
                  <a:latin typeface="Calibri" pitchFamily="34" charset="0"/>
                  <a:cs typeface="B Titr" pitchFamily="2" charset="-78"/>
                </a:rPr>
                <a:t>3</a:t>
              </a:r>
              <a:endParaRPr lang="en-US" sz="3200">
                <a:solidFill>
                  <a:srgbClr val="171717"/>
                </a:solidFill>
                <a:latin typeface="Calibri" pitchFamily="34" charset="0"/>
                <a:cs typeface="B Titr" pitchFamily="2" charset="-78"/>
              </a:endParaRPr>
            </a:p>
          </p:txBody>
        </p:sp>
      </p:grpSp>
      <p:sp>
        <p:nvSpPr>
          <p:cNvPr id="22" name="Rectangle 21"/>
          <p:cNvSpPr/>
          <p:nvPr/>
        </p:nvSpPr>
        <p:spPr bwMode="auto">
          <a:xfrm>
            <a:off x="769379" y="5029158"/>
            <a:ext cx="7467502" cy="720775"/>
          </a:xfrm>
          <a:prstGeom prst="rect">
            <a:avLst/>
          </a:prstGeom>
          <a:gradFill flip="none" rotWithShape="1">
            <a:gsLst>
              <a:gs pos="55000">
                <a:schemeClr val="bg1">
                  <a:lumMod val="95000"/>
                </a:schemeClr>
              </a:gs>
              <a:gs pos="100000">
                <a:schemeClr val="tx1">
                  <a:lumMod val="65000"/>
                  <a:lumOff val="35000"/>
                </a:schemeClr>
              </a:gs>
            </a:gsLst>
            <a:lin ang="54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23" name="Rectangle 22"/>
          <p:cNvSpPr>
            <a:spLocks noChangeArrowheads="1"/>
          </p:cNvSpPr>
          <p:nvPr/>
        </p:nvSpPr>
        <p:spPr bwMode="auto">
          <a:xfrm>
            <a:off x="532841" y="2667020"/>
            <a:ext cx="76962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200" dirty="0">
                <a:cs typeface="2  Badr" pitchFamily="2" charset="-78"/>
              </a:rPr>
              <a:t>گردآوری وذخیره داده های مربوط به فعالیت هاورویدادهابطورکلی که یک بنگاه تجاری بتواندآنچه را رخ داده است بررسی کند.</a:t>
            </a:r>
          </a:p>
        </p:txBody>
      </p:sp>
      <p:sp>
        <p:nvSpPr>
          <p:cNvPr id="24" name="Rectangle 23"/>
          <p:cNvSpPr>
            <a:spLocks noChangeArrowheads="1"/>
          </p:cNvSpPr>
          <p:nvPr/>
        </p:nvSpPr>
        <p:spPr bwMode="auto">
          <a:xfrm>
            <a:off x="769378" y="3784751"/>
            <a:ext cx="745966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rtl="1"/>
            <a:r>
              <a:rPr lang="fa-IR" sz="2200" dirty="0">
                <a:cs typeface="2  Badr" pitchFamily="2" charset="-78"/>
              </a:rPr>
              <a:t>پردازش وتبدیل دادهابه اطلاعات مفیدبرای تصمیم گیری به نحوی که مدیریت برمبنای این اطلاعات قادربه برنامه </a:t>
            </a:r>
            <a:r>
              <a:rPr lang="fa-IR" sz="2200" dirty="0" smtClean="0">
                <a:cs typeface="2  Badr" pitchFamily="2" charset="-78"/>
              </a:rPr>
              <a:t>ریزی, </a:t>
            </a:r>
            <a:r>
              <a:rPr lang="fa-IR" sz="2200" dirty="0">
                <a:cs typeface="2  Badr" pitchFamily="2" charset="-78"/>
              </a:rPr>
              <a:t>اجراوکنترل فعالیت های شرکت باشد.</a:t>
            </a:r>
          </a:p>
        </p:txBody>
      </p:sp>
      <p:sp>
        <p:nvSpPr>
          <p:cNvPr id="25" name="Rectangle 24"/>
          <p:cNvSpPr>
            <a:spLocks noChangeArrowheads="1"/>
          </p:cNvSpPr>
          <p:nvPr/>
        </p:nvSpPr>
        <p:spPr bwMode="auto">
          <a:xfrm>
            <a:off x="609704" y="5172509"/>
            <a:ext cx="7459663" cy="77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rtl="1"/>
            <a:r>
              <a:rPr lang="fa-IR" sz="2200" dirty="0">
                <a:cs typeface="2  Badr" pitchFamily="2" charset="-78"/>
              </a:rPr>
              <a:t>طراحی کنترل های داخلی کافی بمنظورحفاظت ازداراییهاازجمله مدارک واطلاعات بنگاه.</a:t>
            </a:r>
            <a:endParaRPr lang="en-US" sz="2200" dirty="0">
              <a:cs typeface="2  Badr" pitchFamily="2" charset="-78"/>
            </a:endParaRPr>
          </a:p>
        </p:txBody>
      </p:sp>
    </p:spTree>
    <p:extLst>
      <p:ext uri="{BB962C8B-B14F-4D97-AF65-F5344CB8AC3E}">
        <p14:creationId xmlns:p14="http://schemas.microsoft.com/office/powerpoint/2010/main" val="2669373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ircle(in)">
                                      <p:cBhvr>
                                        <p:cTn id="12" dur="2000"/>
                                        <p:tgtEl>
                                          <p:spTgt spid="16"/>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circle(in)">
                                      <p:cBhvr>
                                        <p:cTn id="15" dur="2000"/>
                                        <p:tgtEl>
                                          <p:spTgt spid="23"/>
                                        </p:tgtEl>
                                      </p:cBhvr>
                                    </p:animEffect>
                                  </p:childTnLst>
                                </p:cTn>
                              </p:par>
                              <p:par>
                                <p:cTn id="16" presetID="6"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circle(in)">
                                      <p:cBhvr>
                                        <p:cTn id="23" dur="2000"/>
                                        <p:tgtEl>
                                          <p:spTgt spid="24"/>
                                        </p:tgtEl>
                                      </p:cBhvr>
                                    </p:animEffect>
                                  </p:childTnLst>
                                </p:cTn>
                              </p:par>
                              <p:par>
                                <p:cTn id="24" presetID="6" presetClass="entr" presetSubtype="16"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circle(in)">
                                      <p:cBhvr>
                                        <p:cTn id="26" dur="2000"/>
                                        <p:tgtEl>
                                          <p:spTgt spid="15"/>
                                        </p:tgtEl>
                                      </p:cBhvr>
                                    </p:animEffect>
                                  </p:childTnLst>
                                </p:cTn>
                              </p:par>
                              <p:par>
                                <p:cTn id="27" presetID="6" presetClass="entr" presetSubtype="16"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circle(in)">
                                      <p:cBhvr>
                                        <p:cTn id="29" dur="2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circle(in)">
                                      <p:cBhvr>
                                        <p:cTn id="34" dur="2000"/>
                                        <p:tgtEl>
                                          <p:spTgt spid="22"/>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circle(in)">
                                      <p:cBhvr>
                                        <p:cTn id="37" dur="2000"/>
                                        <p:tgtEl>
                                          <p:spTgt spid="25"/>
                                        </p:tgtEl>
                                      </p:cBhvr>
                                    </p:animEffect>
                                  </p:childTnLst>
                                </p:cTn>
                              </p:par>
                              <p:par>
                                <p:cTn id="38" presetID="6" presetClass="entr" presetSubtype="16"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circle(in)">
                                      <p:cBhvr>
                                        <p:cTn id="40"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ChangeArrowheads="1"/>
          </p:cNvSpPr>
          <p:nvPr/>
        </p:nvSpPr>
        <p:spPr bwMode="auto">
          <a:xfrm>
            <a:off x="6476950" y="983108"/>
            <a:ext cx="2375701" cy="5262979"/>
          </a:xfrm>
          <a:prstGeom prst="rect">
            <a:avLst/>
          </a:prstGeom>
          <a:ln/>
          <a:extLst/>
        </p:spPr>
        <p:style>
          <a:lnRef idx="0">
            <a:schemeClr val="dk1"/>
          </a:lnRef>
          <a:fillRef idx="3">
            <a:schemeClr val="dk1"/>
          </a:fillRef>
          <a:effectRef idx="3">
            <a:schemeClr val="dk1"/>
          </a:effectRef>
          <a:fontRef idx="minor">
            <a:schemeClr val="lt1"/>
          </a:fontRef>
        </p:style>
        <p:txBody>
          <a:bodyPr wrap="square">
            <a:spAutoFit/>
          </a:bodyPr>
          <a:lstStyle/>
          <a:p>
            <a:pPr algn="just" rtl="1">
              <a:lnSpc>
                <a:spcPct val="150000"/>
              </a:lnSpc>
            </a:pPr>
            <a:r>
              <a:rPr lang="fa-IR" sz="1600" b="1" dirty="0">
                <a:cs typeface="2  Badr" pitchFamily="2" charset="-78"/>
              </a:rPr>
              <a:t>در بیانیه مفاهیم بنیادی حسابداری شماره2 کمیته تدوین استانداردهای حسابداری مالی حسابداری بعنوان یک سیستم اطلاعاتی تعریف وهمچنین بیان گردیده است که هدف اولیه حسابداری تهیه اطلاعات مفیدبرای تصمیم گیری </a:t>
            </a:r>
            <a:r>
              <a:rPr lang="fa-IR" sz="1600" b="1" dirty="0" smtClean="0">
                <a:cs typeface="2  Badr" pitchFamily="2" charset="-78"/>
              </a:rPr>
              <a:t>است . کمیته </a:t>
            </a:r>
            <a:r>
              <a:rPr lang="fa-IR" sz="1600" b="1" dirty="0">
                <a:cs typeface="2  Badr" pitchFamily="2" charset="-78"/>
              </a:rPr>
              <a:t>مربوط پیشنهاد کردمحتوای دروس آموزشی به نحوی طراحی </a:t>
            </a:r>
            <a:r>
              <a:rPr lang="fa-IR" sz="1600" b="1" dirty="0" smtClean="0">
                <a:cs typeface="2  Badr" pitchFamily="2" charset="-78"/>
              </a:rPr>
              <a:t>شود تا دانشجویان بتوانند سه </a:t>
            </a:r>
            <a:r>
              <a:rPr lang="fa-IR" sz="1600" b="1" dirty="0">
                <a:cs typeface="2  Badr" pitchFamily="2" charset="-78"/>
              </a:rPr>
              <a:t>مفهوم اساسی زیر رابه خوبی درک کنند.</a:t>
            </a:r>
          </a:p>
        </p:txBody>
      </p:sp>
      <p:grpSp>
        <p:nvGrpSpPr>
          <p:cNvPr id="3" name="Group 96"/>
          <p:cNvGrpSpPr>
            <a:grpSpLocks/>
          </p:cNvGrpSpPr>
          <p:nvPr/>
        </p:nvGrpSpPr>
        <p:grpSpPr bwMode="auto">
          <a:xfrm>
            <a:off x="5278879" y="1981238"/>
            <a:ext cx="1041400" cy="1039813"/>
            <a:chOff x="1016388" y="754824"/>
            <a:chExt cx="731924" cy="731924"/>
          </a:xfrm>
        </p:grpSpPr>
        <p:grpSp>
          <p:nvGrpSpPr>
            <p:cNvPr id="7199" name="Group 51"/>
            <p:cNvGrpSpPr>
              <a:grpSpLocks/>
            </p:cNvGrpSpPr>
            <p:nvPr/>
          </p:nvGrpSpPr>
          <p:grpSpPr bwMode="auto">
            <a:xfrm>
              <a:off x="1016388" y="754824"/>
              <a:ext cx="731924" cy="731924"/>
              <a:chOff x="1704975" y="1095375"/>
              <a:chExt cx="1514475" cy="1514475"/>
            </a:xfrm>
          </p:grpSpPr>
          <p:sp>
            <p:nvSpPr>
              <p:cNvPr id="6" name="Oval 5"/>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sp>
            <p:nvSpPr>
              <p:cNvPr id="7" name="Oval 4"/>
              <p:cNvSpPr/>
              <p:nvPr/>
            </p:nvSpPr>
            <p:spPr>
              <a:xfrm>
                <a:off x="1781186" y="1143011"/>
                <a:ext cx="1362054" cy="1362054"/>
              </a:xfrm>
              <a:prstGeom prst="ellipse">
                <a:avLst/>
              </a:prstGeom>
              <a:gradFill>
                <a:gsLst>
                  <a:gs pos="6000">
                    <a:schemeClr val="bg1"/>
                  </a:gs>
                  <a:gs pos="61000">
                    <a:srgbClr val="0070C0">
                      <a:alpha val="0"/>
                    </a:srgbClr>
                  </a:gs>
                </a:gsLst>
                <a:lin ang="6000000" scaled="0"/>
              </a:grad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grpSp>
        <p:sp>
          <p:nvSpPr>
            <p:cNvPr id="7200" name="TextBox 7"/>
            <p:cNvSpPr txBox="1">
              <a:spLocks noChangeArrowheads="1"/>
            </p:cNvSpPr>
            <p:nvPr/>
          </p:nvSpPr>
          <p:spPr bwMode="auto">
            <a:xfrm>
              <a:off x="1246510" y="778983"/>
              <a:ext cx="342624" cy="41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a-IR" sz="3200" dirty="0">
                  <a:solidFill>
                    <a:srgbClr val="171717"/>
                  </a:solidFill>
                  <a:latin typeface="Calibri" pitchFamily="34" charset="0"/>
                  <a:cs typeface="B Titr" pitchFamily="2" charset="-78"/>
                </a:rPr>
                <a:t>1</a:t>
              </a:r>
              <a:endParaRPr lang="en-US" sz="3200" dirty="0">
                <a:solidFill>
                  <a:srgbClr val="171717"/>
                </a:solidFill>
                <a:latin typeface="Calibri" pitchFamily="34" charset="0"/>
                <a:cs typeface="B Titr" pitchFamily="2" charset="-78"/>
              </a:endParaRPr>
            </a:p>
          </p:txBody>
        </p:sp>
      </p:grpSp>
      <p:grpSp>
        <p:nvGrpSpPr>
          <p:cNvPr id="13" name="Group 96"/>
          <p:cNvGrpSpPr>
            <a:grpSpLocks/>
          </p:cNvGrpSpPr>
          <p:nvPr/>
        </p:nvGrpSpPr>
        <p:grpSpPr bwMode="auto">
          <a:xfrm>
            <a:off x="3733822" y="4827523"/>
            <a:ext cx="1041400" cy="1039813"/>
            <a:chOff x="1016388" y="754824"/>
            <a:chExt cx="731924" cy="731924"/>
          </a:xfrm>
        </p:grpSpPr>
        <p:grpSp>
          <p:nvGrpSpPr>
            <p:cNvPr id="7187" name="Group 51"/>
            <p:cNvGrpSpPr>
              <a:grpSpLocks/>
            </p:cNvGrpSpPr>
            <p:nvPr/>
          </p:nvGrpSpPr>
          <p:grpSpPr bwMode="auto">
            <a:xfrm>
              <a:off x="1016388" y="754824"/>
              <a:ext cx="731924" cy="731924"/>
              <a:chOff x="1704975" y="1095375"/>
              <a:chExt cx="1514475" cy="1514475"/>
            </a:xfrm>
          </p:grpSpPr>
          <p:sp>
            <p:nvSpPr>
              <p:cNvPr id="16" name="Oval 15"/>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sp>
            <p:nvSpPr>
              <p:cNvPr id="17" name="Oval 4"/>
              <p:cNvSpPr/>
              <p:nvPr/>
            </p:nvSpPr>
            <p:spPr>
              <a:xfrm>
                <a:off x="1781186" y="1143011"/>
                <a:ext cx="1362054" cy="1362054"/>
              </a:xfrm>
              <a:prstGeom prst="ellipse">
                <a:avLst/>
              </a:prstGeom>
              <a:gradFill>
                <a:gsLst>
                  <a:gs pos="6000">
                    <a:schemeClr val="bg1"/>
                  </a:gs>
                  <a:gs pos="61000">
                    <a:srgbClr val="0070C0">
                      <a:alpha val="0"/>
                    </a:srgbClr>
                  </a:gs>
                </a:gsLst>
                <a:lin ang="6000000" scaled="0"/>
              </a:grad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grpSp>
        <p:sp>
          <p:nvSpPr>
            <p:cNvPr id="7188" name="TextBox 7"/>
            <p:cNvSpPr txBox="1">
              <a:spLocks noChangeArrowheads="1"/>
            </p:cNvSpPr>
            <p:nvPr/>
          </p:nvSpPr>
          <p:spPr bwMode="auto">
            <a:xfrm>
              <a:off x="1246510" y="778983"/>
              <a:ext cx="342624" cy="41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a-IR" sz="3200">
                  <a:solidFill>
                    <a:srgbClr val="171717"/>
                  </a:solidFill>
                  <a:latin typeface="Calibri" pitchFamily="34" charset="0"/>
                  <a:cs typeface="B Titr" pitchFamily="2" charset="-78"/>
                </a:rPr>
                <a:t>3</a:t>
              </a:r>
              <a:endParaRPr lang="en-US" sz="3200">
                <a:solidFill>
                  <a:srgbClr val="171717"/>
                </a:solidFill>
                <a:latin typeface="Calibri" pitchFamily="34" charset="0"/>
                <a:cs typeface="B Titr" pitchFamily="2" charset="-78"/>
              </a:endParaRPr>
            </a:p>
          </p:txBody>
        </p:sp>
      </p:grpSp>
      <p:sp>
        <p:nvSpPr>
          <p:cNvPr id="18" name="Rectangle 17"/>
          <p:cNvSpPr/>
          <p:nvPr/>
        </p:nvSpPr>
        <p:spPr bwMode="auto">
          <a:xfrm>
            <a:off x="762100" y="5353098"/>
            <a:ext cx="4130663" cy="742832"/>
          </a:xfrm>
          <a:prstGeom prst="rect">
            <a:avLst/>
          </a:prstGeom>
          <a:gradFill flip="none" rotWithShape="1">
            <a:gsLst>
              <a:gs pos="55000">
                <a:schemeClr val="bg1">
                  <a:lumMod val="95000"/>
                </a:schemeClr>
              </a:gs>
              <a:gs pos="100000">
                <a:schemeClr val="tx1">
                  <a:lumMod val="65000"/>
                  <a:lumOff val="35000"/>
                </a:schemeClr>
              </a:gs>
            </a:gsLst>
            <a:lin ang="54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20" name="Rectangle 19"/>
          <p:cNvSpPr/>
          <p:nvPr/>
        </p:nvSpPr>
        <p:spPr bwMode="auto">
          <a:xfrm>
            <a:off x="1900693" y="2514652"/>
            <a:ext cx="4423861" cy="742832"/>
          </a:xfrm>
          <a:prstGeom prst="rect">
            <a:avLst/>
          </a:prstGeom>
          <a:gradFill flip="none" rotWithShape="1">
            <a:gsLst>
              <a:gs pos="55000">
                <a:schemeClr val="bg1">
                  <a:lumMod val="95000"/>
                </a:schemeClr>
              </a:gs>
              <a:gs pos="100000">
                <a:schemeClr val="tx1">
                  <a:lumMod val="65000"/>
                  <a:lumOff val="35000"/>
                </a:schemeClr>
              </a:gs>
            </a:gsLst>
            <a:lin ang="54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21" name="Rectangle 20"/>
          <p:cNvSpPr>
            <a:spLocks noChangeArrowheads="1"/>
          </p:cNvSpPr>
          <p:nvPr/>
        </p:nvSpPr>
        <p:spPr bwMode="auto">
          <a:xfrm>
            <a:off x="2382818" y="2590822"/>
            <a:ext cx="29511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rtl="1">
              <a:lnSpc>
                <a:spcPct val="150000"/>
              </a:lnSpc>
            </a:pPr>
            <a:r>
              <a:rPr lang="fa-IR" b="1" dirty="0">
                <a:cs typeface="2  Badr" pitchFamily="2" charset="-78"/>
              </a:rPr>
              <a:t>نحوه استفاده از اطلاعات درتصمیم گیری</a:t>
            </a:r>
          </a:p>
        </p:txBody>
      </p:sp>
      <p:sp>
        <p:nvSpPr>
          <p:cNvPr id="23" name="Rectangle 22"/>
          <p:cNvSpPr>
            <a:spLocks noChangeArrowheads="1"/>
          </p:cNvSpPr>
          <p:nvPr/>
        </p:nvSpPr>
        <p:spPr bwMode="auto">
          <a:xfrm>
            <a:off x="1628882" y="5513320"/>
            <a:ext cx="2174416"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rtl="1">
              <a:lnSpc>
                <a:spcPct val="150000"/>
              </a:lnSpc>
            </a:pPr>
            <a:r>
              <a:rPr lang="fa-IR" b="1" dirty="0">
                <a:cs typeface="2  Badr" pitchFamily="2" charset="-78"/>
              </a:rPr>
              <a:t>نحوه گزارشگری مالی</a:t>
            </a:r>
          </a:p>
        </p:txBody>
      </p:sp>
      <p:sp>
        <p:nvSpPr>
          <p:cNvPr id="25" name="Rectangle 24"/>
          <p:cNvSpPr>
            <a:spLocks noChangeArrowheads="1"/>
          </p:cNvSpPr>
          <p:nvPr/>
        </p:nvSpPr>
        <p:spPr bwMode="auto">
          <a:xfrm>
            <a:off x="1481053" y="377692"/>
            <a:ext cx="6340197" cy="515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rtl="1">
              <a:lnSpc>
                <a:spcPct val="150000"/>
              </a:lnSpc>
            </a:pPr>
            <a:r>
              <a:rPr lang="fa-IR" sz="2000" b="1" dirty="0" smtClean="0">
                <a:cs typeface="2  Jadid" pitchFamily="2" charset="-78"/>
              </a:rPr>
              <a:t>مطالعه سیستم های اطلاعاتی حسابداری ، پایه و اساس حسابداری</a:t>
            </a:r>
            <a:endParaRPr lang="fa-IR" sz="2000" b="1" dirty="0">
              <a:cs typeface="2  Jadid" pitchFamily="2" charset="-78"/>
            </a:endParaRPr>
          </a:p>
        </p:txBody>
      </p:sp>
      <p:grpSp>
        <p:nvGrpSpPr>
          <p:cNvPr id="27" name="Group 96"/>
          <p:cNvGrpSpPr>
            <a:grpSpLocks/>
          </p:cNvGrpSpPr>
          <p:nvPr/>
        </p:nvGrpSpPr>
        <p:grpSpPr bwMode="auto">
          <a:xfrm>
            <a:off x="4495802" y="3379761"/>
            <a:ext cx="1041400" cy="1039813"/>
            <a:chOff x="1016388" y="754824"/>
            <a:chExt cx="731924" cy="731924"/>
          </a:xfrm>
        </p:grpSpPr>
        <p:grpSp>
          <p:nvGrpSpPr>
            <p:cNvPr id="28" name="Group 51"/>
            <p:cNvGrpSpPr>
              <a:grpSpLocks/>
            </p:cNvGrpSpPr>
            <p:nvPr/>
          </p:nvGrpSpPr>
          <p:grpSpPr bwMode="auto">
            <a:xfrm>
              <a:off x="1016388" y="754824"/>
              <a:ext cx="731924" cy="731924"/>
              <a:chOff x="1704975" y="1095375"/>
              <a:chExt cx="1514475" cy="1514475"/>
            </a:xfrm>
          </p:grpSpPr>
          <p:sp>
            <p:nvSpPr>
              <p:cNvPr id="30" name="Oval 29"/>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sp>
            <p:nvSpPr>
              <p:cNvPr id="31" name="Oval 4"/>
              <p:cNvSpPr/>
              <p:nvPr/>
            </p:nvSpPr>
            <p:spPr>
              <a:xfrm>
                <a:off x="1781186" y="1143011"/>
                <a:ext cx="1362054" cy="1362054"/>
              </a:xfrm>
              <a:prstGeom prst="ellipse">
                <a:avLst/>
              </a:prstGeom>
              <a:gradFill>
                <a:gsLst>
                  <a:gs pos="6000">
                    <a:schemeClr val="bg1"/>
                  </a:gs>
                  <a:gs pos="61000">
                    <a:srgbClr val="0070C0">
                      <a:alpha val="0"/>
                    </a:srgbClr>
                  </a:gs>
                </a:gsLst>
                <a:lin ang="6000000" scaled="0"/>
              </a:grad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cs typeface="B Titr" pitchFamily="2" charset="-78"/>
                </a:endParaRPr>
              </a:p>
            </p:txBody>
          </p:sp>
        </p:grpSp>
        <p:sp>
          <p:nvSpPr>
            <p:cNvPr id="29" name="TextBox 7"/>
            <p:cNvSpPr txBox="1">
              <a:spLocks noChangeArrowheads="1"/>
            </p:cNvSpPr>
            <p:nvPr/>
          </p:nvSpPr>
          <p:spPr bwMode="auto">
            <a:xfrm>
              <a:off x="1246510" y="860582"/>
              <a:ext cx="342624" cy="41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a-IR" sz="3200" dirty="0" smtClean="0">
                  <a:solidFill>
                    <a:srgbClr val="171717"/>
                  </a:solidFill>
                  <a:latin typeface="Calibri" pitchFamily="34" charset="0"/>
                  <a:cs typeface="B Titr" pitchFamily="2" charset="-78"/>
                </a:rPr>
                <a:t>2</a:t>
              </a:r>
            </a:p>
          </p:txBody>
        </p:sp>
      </p:grpSp>
      <p:sp>
        <p:nvSpPr>
          <p:cNvPr id="32" name="Rectangle 31"/>
          <p:cNvSpPr/>
          <p:nvPr/>
        </p:nvSpPr>
        <p:spPr bwMode="auto">
          <a:xfrm>
            <a:off x="1295486" y="3981534"/>
            <a:ext cx="4243827" cy="742832"/>
          </a:xfrm>
          <a:prstGeom prst="rect">
            <a:avLst/>
          </a:prstGeom>
          <a:gradFill flip="none" rotWithShape="1">
            <a:gsLst>
              <a:gs pos="55000">
                <a:schemeClr val="bg1">
                  <a:lumMod val="95000"/>
                </a:schemeClr>
              </a:gs>
              <a:gs pos="100000">
                <a:schemeClr val="tx1">
                  <a:lumMod val="65000"/>
                  <a:lumOff val="35000"/>
                </a:schemeClr>
              </a:gs>
            </a:gsLst>
            <a:lin ang="54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33" name="Rectangle 32"/>
          <p:cNvSpPr>
            <a:spLocks noChangeArrowheads="1"/>
          </p:cNvSpPr>
          <p:nvPr/>
        </p:nvSpPr>
        <p:spPr bwMode="auto">
          <a:xfrm>
            <a:off x="1126686" y="4113882"/>
            <a:ext cx="44196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rtl="1">
              <a:lnSpc>
                <a:spcPct val="150000"/>
              </a:lnSpc>
            </a:pPr>
            <a:r>
              <a:rPr lang="fa-IR" b="1" dirty="0">
                <a:cs typeface="2  Badr" pitchFamily="2" charset="-78"/>
              </a:rPr>
              <a:t>ماهیت“ طراحی“اجراواستفاده از اطلاعات درتصمیم گیری</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circle(in)">
                                      <p:cBhvr>
                                        <p:cTn id="13" dur="2000"/>
                                        <p:tgtEl>
                                          <p:spTgt spid="7170"/>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ircle(in)">
                                      <p:cBhvr>
                                        <p:cTn id="18" dur="2000"/>
                                        <p:tgtEl>
                                          <p:spTgt spid="3"/>
                                        </p:tgtEl>
                                      </p:cBhvr>
                                    </p:animEffect>
                                  </p:childTnLst>
                                </p:cTn>
                              </p:par>
                              <p:par>
                                <p:cTn id="19" presetID="6" presetClass="entr" presetSubtype="16"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circle(in)">
                                      <p:cBhvr>
                                        <p:cTn id="21" dur="2000"/>
                                        <p:tgtEl>
                                          <p:spTgt spid="20"/>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circle(in)">
                                      <p:cBhvr>
                                        <p:cTn id="24" dur="2000"/>
                                        <p:tgtEl>
                                          <p:spTgt spid="21"/>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6" presetClass="entr" presetSubtype="16"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ircle(in)">
                                      <p:cBhvr>
                                        <p:cTn id="29" dur="2000"/>
                                        <p:tgtEl>
                                          <p:spTgt spid="13"/>
                                        </p:tgtEl>
                                      </p:cBhvr>
                                    </p:animEffect>
                                  </p:childTnLst>
                                </p:cTn>
                              </p:par>
                              <p:par>
                                <p:cTn id="30" presetID="6" presetClass="entr" presetSubtype="16"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ircle(in)">
                                      <p:cBhvr>
                                        <p:cTn id="32" dur="2000"/>
                                        <p:tgtEl>
                                          <p:spTgt spid="18"/>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circle(in)">
                                      <p:cBhvr>
                                        <p:cTn id="35" dur="20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circle(in)">
                                      <p:cBhvr>
                                        <p:cTn id="40" dur="2000"/>
                                        <p:tgtEl>
                                          <p:spTgt spid="27"/>
                                        </p:tgtEl>
                                      </p:cBhvr>
                                    </p:animEffect>
                                  </p:childTnLst>
                                </p:cTn>
                              </p:par>
                              <p:par>
                                <p:cTn id="41" presetID="6" presetClass="entr" presetSubtype="16"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circle(in)">
                                      <p:cBhvr>
                                        <p:cTn id="43" dur="2000"/>
                                        <p:tgtEl>
                                          <p:spTgt spid="32"/>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circle(in)">
                                      <p:cBhvr>
                                        <p:cTn id="46"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21" grpId="0"/>
      <p:bldP spid="23" grpId="0"/>
      <p:bldP spid="25"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known Shape"/>
          <p:cNvSpPr>
            <a:spLocks noEditPoints="1"/>
          </p:cNvSpPr>
          <p:nvPr/>
        </p:nvSpPr>
        <p:spPr bwMode="auto">
          <a:xfrm rot="20241943">
            <a:off x="1144189" y="2118679"/>
            <a:ext cx="6853237" cy="2973607"/>
          </a:xfrm>
          <a:custGeom>
            <a:avLst/>
            <a:gdLst>
              <a:gd name="T0" fmla="*/ 1692 w 4040"/>
              <a:gd name="T1" fmla="*/ 12 h 1888"/>
              <a:gd name="T2" fmla="*/ 1234 w 4040"/>
              <a:gd name="T3" fmla="*/ 74 h 1888"/>
              <a:gd name="T4" fmla="*/ 828 w 4040"/>
              <a:gd name="T5" fmla="*/ 182 h 1888"/>
              <a:gd name="T6" fmla="*/ 486 w 4040"/>
              <a:gd name="T7" fmla="*/ 330 h 1888"/>
              <a:gd name="T8" fmla="*/ 226 w 4040"/>
              <a:gd name="T9" fmla="*/ 510 h 1888"/>
              <a:gd name="T10" fmla="*/ 58 w 4040"/>
              <a:gd name="T11" fmla="*/ 718 h 1888"/>
              <a:gd name="T12" fmla="*/ 0 w 4040"/>
              <a:gd name="T13" fmla="*/ 944 h 1888"/>
              <a:gd name="T14" fmla="*/ 58 w 4040"/>
              <a:gd name="T15" fmla="*/ 1170 h 1888"/>
              <a:gd name="T16" fmla="*/ 226 w 4040"/>
              <a:gd name="T17" fmla="*/ 1378 h 1888"/>
              <a:gd name="T18" fmla="*/ 486 w 4040"/>
              <a:gd name="T19" fmla="*/ 1558 h 1888"/>
              <a:gd name="T20" fmla="*/ 828 w 4040"/>
              <a:gd name="T21" fmla="*/ 1706 h 1888"/>
              <a:gd name="T22" fmla="*/ 1234 w 4040"/>
              <a:gd name="T23" fmla="*/ 1814 h 1888"/>
              <a:gd name="T24" fmla="*/ 1692 w 4040"/>
              <a:gd name="T25" fmla="*/ 1876 h 1888"/>
              <a:gd name="T26" fmla="*/ 2186 w 4040"/>
              <a:gd name="T27" fmla="*/ 1884 h 1888"/>
              <a:gd name="T28" fmla="*/ 2658 w 4040"/>
              <a:gd name="T29" fmla="*/ 1840 h 1888"/>
              <a:gd name="T30" fmla="*/ 3084 w 4040"/>
              <a:gd name="T31" fmla="*/ 1746 h 1888"/>
              <a:gd name="T32" fmla="*/ 3448 w 4040"/>
              <a:gd name="T33" fmla="*/ 1612 h 1888"/>
              <a:gd name="T34" fmla="*/ 3738 w 4040"/>
              <a:gd name="T35" fmla="*/ 1442 h 1888"/>
              <a:gd name="T36" fmla="*/ 3938 w 4040"/>
              <a:gd name="T37" fmla="*/ 1242 h 1888"/>
              <a:gd name="T38" fmla="*/ 4034 w 4040"/>
              <a:gd name="T39" fmla="*/ 1022 h 1888"/>
              <a:gd name="T40" fmla="*/ 4014 w 4040"/>
              <a:gd name="T41" fmla="*/ 790 h 1888"/>
              <a:gd name="T42" fmla="*/ 3882 w 4040"/>
              <a:gd name="T43" fmla="*/ 576 h 1888"/>
              <a:gd name="T44" fmla="*/ 3650 w 4040"/>
              <a:gd name="T45" fmla="*/ 386 h 1888"/>
              <a:gd name="T46" fmla="*/ 3334 w 4040"/>
              <a:gd name="T47" fmla="*/ 228 h 1888"/>
              <a:gd name="T48" fmla="*/ 2948 w 4040"/>
              <a:gd name="T49" fmla="*/ 106 h 1888"/>
              <a:gd name="T50" fmla="*/ 2506 w 4040"/>
              <a:gd name="T51" fmla="*/ 28 h 1888"/>
              <a:gd name="T52" fmla="*/ 2020 w 4040"/>
              <a:gd name="T53" fmla="*/ 0 h 1888"/>
              <a:gd name="T54" fmla="*/ 1606 w 4040"/>
              <a:gd name="T55" fmla="*/ 1736 h 1888"/>
              <a:gd name="T56" fmla="*/ 1164 w 4040"/>
              <a:gd name="T57" fmla="*/ 1678 h 1888"/>
              <a:gd name="T58" fmla="*/ 776 w 4040"/>
              <a:gd name="T59" fmla="*/ 1576 h 1888"/>
              <a:gd name="T60" fmla="*/ 458 w 4040"/>
              <a:gd name="T61" fmla="*/ 1436 h 1888"/>
              <a:gd name="T62" fmla="*/ 224 w 4040"/>
              <a:gd name="T63" fmla="*/ 1266 h 1888"/>
              <a:gd name="T64" fmla="*/ 88 w 4040"/>
              <a:gd name="T65" fmla="*/ 1074 h 1888"/>
              <a:gd name="T66" fmla="*/ 68 w 4040"/>
              <a:gd name="T67" fmla="*/ 864 h 1888"/>
              <a:gd name="T68" fmla="*/ 166 w 4040"/>
              <a:gd name="T69" fmla="*/ 664 h 1888"/>
              <a:gd name="T70" fmla="*/ 370 w 4040"/>
              <a:gd name="T71" fmla="*/ 486 h 1888"/>
              <a:gd name="T72" fmla="*/ 662 w 4040"/>
              <a:gd name="T73" fmla="*/ 336 h 1888"/>
              <a:gd name="T74" fmla="*/ 1028 w 4040"/>
              <a:gd name="T75" fmla="*/ 222 h 1888"/>
              <a:gd name="T76" fmla="*/ 1454 w 4040"/>
              <a:gd name="T77" fmla="*/ 148 h 1888"/>
              <a:gd name="T78" fmla="*/ 1922 w 4040"/>
              <a:gd name="T79" fmla="*/ 120 h 1888"/>
              <a:gd name="T80" fmla="*/ 2392 w 4040"/>
              <a:gd name="T81" fmla="*/ 148 h 1888"/>
              <a:gd name="T82" fmla="*/ 2818 w 4040"/>
              <a:gd name="T83" fmla="*/ 222 h 1888"/>
              <a:gd name="T84" fmla="*/ 3184 w 4040"/>
              <a:gd name="T85" fmla="*/ 336 h 1888"/>
              <a:gd name="T86" fmla="*/ 3476 w 4040"/>
              <a:gd name="T87" fmla="*/ 486 h 1888"/>
              <a:gd name="T88" fmla="*/ 3680 w 4040"/>
              <a:gd name="T89" fmla="*/ 664 h 1888"/>
              <a:gd name="T90" fmla="*/ 3778 w 4040"/>
              <a:gd name="T91" fmla="*/ 864 h 1888"/>
              <a:gd name="T92" fmla="*/ 3758 w 4040"/>
              <a:gd name="T93" fmla="*/ 1074 h 1888"/>
              <a:gd name="T94" fmla="*/ 3622 w 4040"/>
              <a:gd name="T95" fmla="*/ 1266 h 1888"/>
              <a:gd name="T96" fmla="*/ 3388 w 4040"/>
              <a:gd name="T97" fmla="*/ 1436 h 1888"/>
              <a:gd name="T98" fmla="*/ 3070 w 4040"/>
              <a:gd name="T99" fmla="*/ 1576 h 1888"/>
              <a:gd name="T100" fmla="*/ 2682 w 4040"/>
              <a:gd name="T101" fmla="*/ 1678 h 1888"/>
              <a:gd name="T102" fmla="*/ 2240 w 4040"/>
              <a:gd name="T103" fmla="*/ 173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chemeClr val="hlink">
                  <a:gamma/>
                  <a:tint val="9412"/>
                  <a:invGamma/>
                </a:schemeClr>
              </a:gs>
              <a:gs pos="100000">
                <a:schemeClr val="hlink"/>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solidFill>
                <a:schemeClr val="bg1"/>
              </a:solidFill>
              <a:cs typeface="B Titr" pitchFamily="2" charset="-78"/>
            </a:endParaRPr>
          </a:p>
        </p:txBody>
      </p:sp>
      <p:sp>
        <p:nvSpPr>
          <p:cNvPr id="4" name="Oval 4"/>
          <p:cNvSpPr>
            <a:spLocks noChangeArrowheads="1"/>
          </p:cNvSpPr>
          <p:nvPr/>
        </p:nvSpPr>
        <p:spPr bwMode="auto">
          <a:xfrm rot="20056322">
            <a:off x="4489558" y="2101416"/>
            <a:ext cx="1066800" cy="304800"/>
          </a:xfrm>
          <a:prstGeom prst="ellipse">
            <a:avLst/>
          </a:prstGeom>
          <a:gradFill rotWithShape="1">
            <a:gsLst>
              <a:gs pos="0">
                <a:srgbClr val="020A53"/>
              </a:gs>
              <a:gs pos="100000">
                <a:srgbClr val="022589"/>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cs typeface="B Titr" pitchFamily="2" charset="-78"/>
            </a:endParaRPr>
          </a:p>
        </p:txBody>
      </p:sp>
      <p:sp>
        <p:nvSpPr>
          <p:cNvPr id="5" name="Oval 5"/>
          <p:cNvSpPr>
            <a:spLocks noChangeArrowheads="1"/>
          </p:cNvSpPr>
          <p:nvPr/>
        </p:nvSpPr>
        <p:spPr bwMode="auto">
          <a:xfrm rot="20056322">
            <a:off x="7385158" y="2330016"/>
            <a:ext cx="1066800" cy="304800"/>
          </a:xfrm>
          <a:prstGeom prst="ellipse">
            <a:avLst/>
          </a:prstGeom>
          <a:gradFill rotWithShape="1">
            <a:gsLst>
              <a:gs pos="0">
                <a:srgbClr val="020A53"/>
              </a:gs>
              <a:gs pos="100000">
                <a:srgbClr val="022589"/>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cs typeface="B Titr" pitchFamily="2" charset="-78"/>
            </a:endParaRPr>
          </a:p>
        </p:txBody>
      </p:sp>
      <p:sp>
        <p:nvSpPr>
          <p:cNvPr id="6" name="Oval 6"/>
          <p:cNvSpPr>
            <a:spLocks noChangeArrowheads="1"/>
          </p:cNvSpPr>
          <p:nvPr/>
        </p:nvSpPr>
        <p:spPr bwMode="auto">
          <a:xfrm rot="20056322">
            <a:off x="2889358" y="5301816"/>
            <a:ext cx="1066800" cy="304800"/>
          </a:xfrm>
          <a:prstGeom prst="ellipse">
            <a:avLst/>
          </a:prstGeom>
          <a:gradFill rotWithShape="1">
            <a:gsLst>
              <a:gs pos="0">
                <a:srgbClr val="020A53"/>
              </a:gs>
              <a:gs pos="100000">
                <a:srgbClr val="022589"/>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cs typeface="B Titr" pitchFamily="2" charset="-78"/>
            </a:endParaRPr>
          </a:p>
        </p:txBody>
      </p:sp>
      <p:sp>
        <p:nvSpPr>
          <p:cNvPr id="7" name="Oval 7"/>
          <p:cNvSpPr>
            <a:spLocks noChangeArrowheads="1"/>
          </p:cNvSpPr>
          <p:nvPr/>
        </p:nvSpPr>
        <p:spPr bwMode="auto">
          <a:xfrm rot="20056322">
            <a:off x="5632558" y="4692216"/>
            <a:ext cx="1066800" cy="304800"/>
          </a:xfrm>
          <a:prstGeom prst="ellipse">
            <a:avLst/>
          </a:prstGeom>
          <a:gradFill rotWithShape="1">
            <a:gsLst>
              <a:gs pos="0">
                <a:srgbClr val="020A53"/>
              </a:gs>
              <a:gs pos="100000">
                <a:srgbClr val="022589"/>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cs typeface="B Titr" pitchFamily="2" charset="-78"/>
            </a:endParaRPr>
          </a:p>
        </p:txBody>
      </p:sp>
      <p:sp>
        <p:nvSpPr>
          <p:cNvPr id="8" name="Oval 8"/>
          <p:cNvSpPr>
            <a:spLocks noChangeArrowheads="1"/>
          </p:cNvSpPr>
          <p:nvPr/>
        </p:nvSpPr>
        <p:spPr bwMode="auto">
          <a:xfrm rot="20056322">
            <a:off x="1974958" y="3625416"/>
            <a:ext cx="1066800" cy="304800"/>
          </a:xfrm>
          <a:prstGeom prst="ellipse">
            <a:avLst/>
          </a:prstGeom>
          <a:gradFill rotWithShape="1">
            <a:gsLst>
              <a:gs pos="0">
                <a:srgbClr val="020A53"/>
              </a:gs>
              <a:gs pos="100000">
                <a:srgbClr val="022589"/>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cs typeface="B Titr" pitchFamily="2" charset="-78"/>
            </a:endParaRPr>
          </a:p>
        </p:txBody>
      </p:sp>
      <p:sp>
        <p:nvSpPr>
          <p:cNvPr id="9" name="Oval 9"/>
          <p:cNvSpPr>
            <a:spLocks noChangeArrowheads="1"/>
          </p:cNvSpPr>
          <p:nvPr/>
        </p:nvSpPr>
        <p:spPr bwMode="auto">
          <a:xfrm>
            <a:off x="3810108" y="1263216"/>
            <a:ext cx="1284288" cy="1274763"/>
          </a:xfrm>
          <a:prstGeom prst="ellipse">
            <a:avLst/>
          </a:prstGeom>
          <a:gradFill rotWithShape="1">
            <a:gsLst>
              <a:gs pos="0">
                <a:schemeClr val="hlink"/>
              </a:gs>
              <a:gs pos="100000">
                <a:schemeClr val="hlink">
                  <a:gamma/>
                  <a:shade val="34510"/>
                  <a:invGamma/>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p>
            <a:endParaRPr lang="en-US">
              <a:solidFill>
                <a:schemeClr val="bg1"/>
              </a:solidFill>
              <a:cs typeface="B Titr" pitchFamily="2" charset="-78"/>
            </a:endParaRPr>
          </a:p>
        </p:txBody>
      </p:sp>
      <p:sp>
        <p:nvSpPr>
          <p:cNvPr id="10" name="Oval 10"/>
          <p:cNvSpPr>
            <a:spLocks noChangeArrowheads="1"/>
          </p:cNvSpPr>
          <p:nvPr/>
        </p:nvSpPr>
        <p:spPr bwMode="auto">
          <a:xfrm>
            <a:off x="1295508" y="2787216"/>
            <a:ext cx="1284288" cy="1274763"/>
          </a:xfrm>
          <a:prstGeom prst="ellipse">
            <a:avLst/>
          </a:prstGeom>
          <a:gradFill rotWithShape="1">
            <a:gsLst>
              <a:gs pos="0">
                <a:schemeClr val="accent1"/>
              </a:gs>
              <a:gs pos="100000">
                <a:schemeClr val="accent1">
                  <a:gamma/>
                  <a:shade val="31373"/>
                  <a:invGamma/>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p>
            <a:endParaRPr lang="en-US">
              <a:solidFill>
                <a:schemeClr val="bg1"/>
              </a:solidFill>
              <a:cs typeface="B Titr" pitchFamily="2" charset="-78"/>
            </a:endParaRPr>
          </a:p>
        </p:txBody>
      </p:sp>
      <p:sp>
        <p:nvSpPr>
          <p:cNvPr id="11" name="Oval 11"/>
          <p:cNvSpPr>
            <a:spLocks noChangeArrowheads="1"/>
          </p:cNvSpPr>
          <p:nvPr/>
        </p:nvSpPr>
        <p:spPr bwMode="auto">
          <a:xfrm>
            <a:off x="2178158" y="4484254"/>
            <a:ext cx="1282700" cy="1274762"/>
          </a:xfrm>
          <a:prstGeom prst="ellipse">
            <a:avLst/>
          </a:prstGeom>
          <a:gradFill rotWithShape="1">
            <a:gsLst>
              <a:gs pos="0">
                <a:schemeClr val="accent2"/>
              </a:gs>
              <a:gs pos="100000">
                <a:schemeClr val="accent2">
                  <a:gamma/>
                  <a:shade val="35686"/>
                  <a:invGamma/>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p>
            <a:endParaRPr lang="en-US">
              <a:solidFill>
                <a:schemeClr val="bg1"/>
              </a:solidFill>
              <a:cs typeface="B Titr" pitchFamily="2" charset="-78"/>
            </a:endParaRPr>
          </a:p>
        </p:txBody>
      </p:sp>
      <p:sp>
        <p:nvSpPr>
          <p:cNvPr id="12" name="Oval 12"/>
          <p:cNvSpPr>
            <a:spLocks noChangeArrowheads="1"/>
          </p:cNvSpPr>
          <p:nvPr/>
        </p:nvSpPr>
        <p:spPr bwMode="auto">
          <a:xfrm>
            <a:off x="4953108" y="3854016"/>
            <a:ext cx="1284288" cy="1274763"/>
          </a:xfrm>
          <a:prstGeom prst="ellipse">
            <a:avLst/>
          </a:prstGeom>
          <a:gradFill rotWithShape="1">
            <a:gsLst>
              <a:gs pos="0">
                <a:schemeClr val="tx1"/>
              </a:gs>
              <a:gs pos="100000">
                <a:schemeClr val="tx1">
                  <a:gamma/>
                  <a:shade val="42353"/>
                  <a:invGamma/>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p>
            <a:endParaRPr lang="en-US">
              <a:solidFill>
                <a:schemeClr val="bg1"/>
              </a:solidFill>
              <a:cs typeface="B Titr" pitchFamily="2" charset="-78"/>
            </a:endParaRPr>
          </a:p>
        </p:txBody>
      </p:sp>
      <p:sp>
        <p:nvSpPr>
          <p:cNvPr id="13" name="Oval 13"/>
          <p:cNvSpPr>
            <a:spLocks noChangeArrowheads="1"/>
          </p:cNvSpPr>
          <p:nvPr/>
        </p:nvSpPr>
        <p:spPr bwMode="auto">
          <a:xfrm>
            <a:off x="6781908" y="1491816"/>
            <a:ext cx="1212850" cy="1274763"/>
          </a:xfrm>
          <a:prstGeom prst="ellipse">
            <a:avLst/>
          </a:prstGeom>
          <a:gradFill rotWithShape="1">
            <a:gsLst>
              <a:gs pos="0">
                <a:schemeClr val="folHlink"/>
              </a:gs>
              <a:gs pos="100000">
                <a:schemeClr val="folHlink">
                  <a:gamma/>
                  <a:shade val="34510"/>
                  <a:invGamma/>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p>
            <a:endParaRPr lang="en-US">
              <a:solidFill>
                <a:schemeClr val="bg1"/>
              </a:solidFill>
              <a:cs typeface="B Titr" pitchFamily="2" charset="-78"/>
            </a:endParaRPr>
          </a:p>
        </p:txBody>
      </p:sp>
      <p:sp>
        <p:nvSpPr>
          <p:cNvPr id="14" name="Text Box 14"/>
          <p:cNvSpPr txBox="1">
            <a:spLocks noChangeArrowheads="1"/>
          </p:cNvSpPr>
          <p:nvPr/>
        </p:nvSpPr>
        <p:spPr bwMode="auto">
          <a:xfrm>
            <a:off x="1446849" y="3128635"/>
            <a:ext cx="106150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p>
            <a:pPr algn="ctr" eaLnBrk="0" hangingPunct="0"/>
            <a:r>
              <a:rPr lang="fa-IR" dirty="0" smtClean="0">
                <a:solidFill>
                  <a:schemeClr val="bg1"/>
                </a:solidFill>
                <a:latin typeface="Verdana" pitchFamily="34" charset="0"/>
                <a:cs typeface="B Titr" pitchFamily="2" charset="-78"/>
              </a:rPr>
              <a:t>چرخه </a:t>
            </a:r>
          </a:p>
          <a:p>
            <a:pPr algn="ctr" eaLnBrk="0" hangingPunct="0"/>
            <a:r>
              <a:rPr lang="fa-IR" dirty="0" smtClean="0">
                <a:solidFill>
                  <a:schemeClr val="bg1"/>
                </a:solidFill>
                <a:latin typeface="Verdana" pitchFamily="34" charset="0"/>
                <a:cs typeface="B Titr" pitchFamily="2" charset="-78"/>
              </a:rPr>
              <a:t>تامین مالی</a:t>
            </a:r>
            <a:endParaRPr lang="en-US" dirty="0">
              <a:solidFill>
                <a:schemeClr val="bg1"/>
              </a:solidFill>
              <a:latin typeface="Verdana" pitchFamily="34" charset="0"/>
              <a:cs typeface="B Titr" pitchFamily="2" charset="-78"/>
            </a:endParaRPr>
          </a:p>
        </p:txBody>
      </p:sp>
      <p:sp>
        <p:nvSpPr>
          <p:cNvPr id="15" name="Text Box 15"/>
          <p:cNvSpPr txBox="1">
            <a:spLocks noChangeArrowheads="1"/>
          </p:cNvSpPr>
          <p:nvPr/>
        </p:nvSpPr>
        <p:spPr bwMode="auto">
          <a:xfrm>
            <a:off x="4140289" y="1609937"/>
            <a:ext cx="6719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p>
            <a:pPr algn="l" eaLnBrk="0" hangingPunct="0"/>
            <a:r>
              <a:rPr lang="fa-IR" dirty="0" smtClean="0">
                <a:solidFill>
                  <a:schemeClr val="bg1"/>
                </a:solidFill>
                <a:latin typeface="Verdana" pitchFamily="34" charset="0"/>
                <a:cs typeface="B Titr" pitchFamily="2" charset="-78"/>
              </a:rPr>
              <a:t>چرخه</a:t>
            </a:r>
          </a:p>
          <a:p>
            <a:pPr algn="l" eaLnBrk="0" hangingPunct="0"/>
            <a:r>
              <a:rPr lang="fa-IR" dirty="0" smtClean="0">
                <a:solidFill>
                  <a:schemeClr val="bg1"/>
                </a:solidFill>
                <a:latin typeface="Verdana" pitchFamily="34" charset="0"/>
                <a:cs typeface="B Titr" pitchFamily="2" charset="-78"/>
              </a:rPr>
              <a:t>تولید</a:t>
            </a:r>
            <a:endParaRPr lang="en-US" dirty="0">
              <a:solidFill>
                <a:schemeClr val="bg1"/>
              </a:solidFill>
              <a:latin typeface="Verdana" pitchFamily="34" charset="0"/>
              <a:cs typeface="B Titr" pitchFamily="2" charset="-78"/>
            </a:endParaRPr>
          </a:p>
        </p:txBody>
      </p:sp>
      <p:sp>
        <p:nvSpPr>
          <p:cNvPr id="16" name="Text Box 16"/>
          <p:cNvSpPr txBox="1">
            <a:spLocks noChangeArrowheads="1"/>
          </p:cNvSpPr>
          <p:nvPr/>
        </p:nvSpPr>
        <p:spPr bwMode="auto">
          <a:xfrm>
            <a:off x="7048608" y="1828842"/>
            <a:ext cx="72648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p>
            <a:pPr algn="l" eaLnBrk="0" hangingPunct="0"/>
            <a:r>
              <a:rPr lang="fa-IR" dirty="0" smtClean="0">
                <a:solidFill>
                  <a:schemeClr val="bg1"/>
                </a:solidFill>
                <a:latin typeface="Verdana" pitchFamily="34" charset="0"/>
                <a:cs typeface="B Titr" pitchFamily="2" charset="-78"/>
              </a:rPr>
              <a:t>چرخه </a:t>
            </a:r>
          </a:p>
          <a:p>
            <a:pPr algn="l" eaLnBrk="0" hangingPunct="0"/>
            <a:r>
              <a:rPr lang="fa-IR" dirty="0" smtClean="0">
                <a:solidFill>
                  <a:schemeClr val="bg1"/>
                </a:solidFill>
                <a:latin typeface="Verdana" pitchFamily="34" charset="0"/>
                <a:cs typeface="B Titr" pitchFamily="2" charset="-78"/>
              </a:rPr>
              <a:t>مخارج</a:t>
            </a:r>
            <a:endParaRPr lang="en-US" dirty="0">
              <a:solidFill>
                <a:schemeClr val="bg1"/>
              </a:solidFill>
              <a:latin typeface="Verdana" pitchFamily="34" charset="0"/>
              <a:cs typeface="B Titr" pitchFamily="2" charset="-78"/>
            </a:endParaRPr>
          </a:p>
        </p:txBody>
      </p:sp>
      <p:sp>
        <p:nvSpPr>
          <p:cNvPr id="17" name="Text Box 17"/>
          <p:cNvSpPr txBox="1">
            <a:spLocks noChangeArrowheads="1"/>
          </p:cNvSpPr>
          <p:nvPr/>
        </p:nvSpPr>
        <p:spPr bwMode="auto">
          <a:xfrm>
            <a:off x="5029188" y="4200737"/>
            <a:ext cx="119455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p>
            <a:pPr algn="ctr" eaLnBrk="0" hangingPunct="0"/>
            <a:r>
              <a:rPr lang="fa-IR" dirty="0" smtClean="0">
                <a:solidFill>
                  <a:schemeClr val="bg1"/>
                </a:solidFill>
                <a:latin typeface="Verdana" pitchFamily="34" charset="0"/>
                <a:cs typeface="B Titr" pitchFamily="2" charset="-78"/>
              </a:rPr>
              <a:t>چرخه </a:t>
            </a:r>
          </a:p>
          <a:p>
            <a:pPr algn="ctr" eaLnBrk="0" hangingPunct="0"/>
            <a:r>
              <a:rPr lang="fa-IR" dirty="0" smtClean="0">
                <a:solidFill>
                  <a:schemeClr val="bg1"/>
                </a:solidFill>
                <a:latin typeface="Verdana" pitchFamily="34" charset="0"/>
                <a:cs typeface="B Titr" pitchFamily="2" charset="-78"/>
              </a:rPr>
              <a:t>منابع انسانی</a:t>
            </a:r>
            <a:endParaRPr lang="en-US" dirty="0">
              <a:solidFill>
                <a:schemeClr val="bg1"/>
              </a:solidFill>
              <a:latin typeface="Verdana" pitchFamily="34" charset="0"/>
              <a:cs typeface="B Titr" pitchFamily="2" charset="-78"/>
            </a:endParaRPr>
          </a:p>
        </p:txBody>
      </p:sp>
      <p:sp>
        <p:nvSpPr>
          <p:cNvPr id="18" name="Text Box 18"/>
          <p:cNvSpPr txBox="1">
            <a:spLocks noChangeArrowheads="1"/>
          </p:cNvSpPr>
          <p:nvPr/>
        </p:nvSpPr>
        <p:spPr bwMode="auto">
          <a:xfrm>
            <a:off x="2475558" y="4800564"/>
            <a:ext cx="72487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p>
            <a:pPr algn="l" eaLnBrk="0" hangingPunct="0"/>
            <a:r>
              <a:rPr lang="fa-IR" dirty="0" smtClean="0">
                <a:solidFill>
                  <a:schemeClr val="bg1"/>
                </a:solidFill>
                <a:latin typeface="Verdana" pitchFamily="34" charset="0"/>
                <a:cs typeface="B Titr" pitchFamily="2" charset="-78"/>
              </a:rPr>
              <a:t>چرخه </a:t>
            </a:r>
          </a:p>
          <a:p>
            <a:pPr algn="l" eaLnBrk="0" hangingPunct="0"/>
            <a:r>
              <a:rPr lang="fa-IR" dirty="0" smtClean="0">
                <a:solidFill>
                  <a:schemeClr val="bg1"/>
                </a:solidFill>
                <a:latin typeface="Verdana" pitchFamily="34" charset="0"/>
                <a:cs typeface="B Titr" pitchFamily="2" charset="-78"/>
              </a:rPr>
              <a:t>درآمد</a:t>
            </a:r>
            <a:endParaRPr lang="en-US" dirty="0">
              <a:solidFill>
                <a:schemeClr val="bg1"/>
              </a:solidFill>
              <a:latin typeface="Verdana" pitchFamily="34" charset="0"/>
              <a:cs typeface="B Titr" pitchFamily="2" charset="-78"/>
            </a:endParaRPr>
          </a:p>
        </p:txBody>
      </p:sp>
      <p:sp>
        <p:nvSpPr>
          <p:cNvPr id="19" name="Text Box 19"/>
          <p:cNvSpPr txBox="1">
            <a:spLocks noChangeArrowheads="1"/>
          </p:cNvSpPr>
          <p:nvPr/>
        </p:nvSpPr>
        <p:spPr bwMode="auto">
          <a:xfrm>
            <a:off x="3200436" y="2935895"/>
            <a:ext cx="3124040" cy="769441"/>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algn="ctr" eaLnBrk="0" hangingPunct="0"/>
            <a:r>
              <a:rPr lang="fa-IR" sz="2200" dirty="0" smtClean="0">
                <a:solidFill>
                  <a:schemeClr val="tx1"/>
                </a:solidFill>
                <a:cs typeface="B Titr" pitchFamily="2" charset="-78"/>
              </a:rPr>
              <a:t>چرخه اساسی رویدادها در سیستم اطلاعاتی حسابداری</a:t>
            </a:r>
            <a:endParaRPr lang="en-US" sz="2200" dirty="0">
              <a:solidFill>
                <a:schemeClr val="tx1"/>
              </a:solidFill>
              <a:cs typeface="B Titr" pitchFamily="2" charset="-78"/>
            </a:endParaRPr>
          </a:p>
        </p:txBody>
      </p:sp>
    </p:spTree>
    <p:extLst>
      <p:ext uri="{BB962C8B-B14F-4D97-AF65-F5344CB8AC3E}">
        <p14:creationId xmlns:p14="http://schemas.microsoft.com/office/powerpoint/2010/main" val="126901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1000"/>
                                        <p:tgtEl>
                                          <p:spTgt spid="12"/>
                                        </p:tgtEl>
                                      </p:cBhvr>
                                    </p:animEffect>
                                    <p:anim calcmode="lin" valueType="num">
                                      <p:cBhvr>
                                        <p:cTn id="58" dur="1000" fill="hold"/>
                                        <p:tgtEl>
                                          <p:spTgt spid="12"/>
                                        </p:tgtEl>
                                        <p:attrNameLst>
                                          <p:attrName>ppt_x</p:attrName>
                                        </p:attrNameLst>
                                      </p:cBhvr>
                                      <p:tavLst>
                                        <p:tav tm="0">
                                          <p:val>
                                            <p:strVal val="#ppt_x"/>
                                          </p:val>
                                        </p:tav>
                                        <p:tav tm="100000">
                                          <p:val>
                                            <p:strVal val="#ppt_x"/>
                                          </p:val>
                                        </p:tav>
                                      </p:tavLst>
                                    </p:anim>
                                    <p:anim calcmode="lin" valueType="num">
                                      <p:cBhvr>
                                        <p:cTn id="59" dur="1000" fill="hold"/>
                                        <p:tgtEl>
                                          <p:spTgt spid="1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0"/>
                                        <p:tgtEl>
                                          <p:spTgt spid="14"/>
                                        </p:tgtEl>
                                      </p:cBhvr>
                                    </p:animEffect>
                                    <p:anim calcmode="lin" valueType="num">
                                      <p:cBhvr>
                                        <p:cTn id="68" dur="1000" fill="hold"/>
                                        <p:tgtEl>
                                          <p:spTgt spid="14"/>
                                        </p:tgtEl>
                                        <p:attrNameLst>
                                          <p:attrName>ppt_x</p:attrName>
                                        </p:attrNameLst>
                                      </p:cBhvr>
                                      <p:tavLst>
                                        <p:tav tm="0">
                                          <p:val>
                                            <p:strVal val="#ppt_x"/>
                                          </p:val>
                                        </p:tav>
                                        <p:tav tm="100000">
                                          <p:val>
                                            <p:strVal val="#ppt_x"/>
                                          </p:val>
                                        </p:tav>
                                      </p:tavLst>
                                    </p:anim>
                                    <p:anim calcmode="lin" valueType="num">
                                      <p:cBhvr>
                                        <p:cTn id="69" dur="1000" fill="hold"/>
                                        <p:tgtEl>
                                          <p:spTgt spid="1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1000"/>
                                        <p:tgtEl>
                                          <p:spTgt spid="18"/>
                                        </p:tgtEl>
                                      </p:cBhvr>
                                    </p:animEffect>
                                    <p:anim calcmode="lin" valueType="num">
                                      <p:cBhvr>
                                        <p:cTn id="88" dur="1000" fill="hold"/>
                                        <p:tgtEl>
                                          <p:spTgt spid="18"/>
                                        </p:tgtEl>
                                        <p:attrNameLst>
                                          <p:attrName>ppt_x</p:attrName>
                                        </p:attrNameLst>
                                      </p:cBhvr>
                                      <p:tavLst>
                                        <p:tav tm="0">
                                          <p:val>
                                            <p:strVal val="#ppt_x"/>
                                          </p:val>
                                        </p:tav>
                                        <p:tav tm="100000">
                                          <p:val>
                                            <p:strVal val="#ppt_x"/>
                                          </p:val>
                                        </p:tav>
                                      </p:tavLst>
                                    </p:anim>
                                    <p:anim calcmode="lin" valueType="num">
                                      <p:cBhvr>
                                        <p:cTn id="8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96"/>
          <p:cNvGrpSpPr>
            <a:grpSpLocks/>
          </p:cNvGrpSpPr>
          <p:nvPr/>
        </p:nvGrpSpPr>
        <p:grpSpPr bwMode="auto">
          <a:xfrm>
            <a:off x="7772316" y="1660485"/>
            <a:ext cx="1188583" cy="1064153"/>
            <a:chOff x="1016388" y="754824"/>
            <a:chExt cx="731924" cy="731924"/>
          </a:xfrm>
        </p:grpSpPr>
        <p:grpSp>
          <p:nvGrpSpPr>
            <p:cNvPr id="4" name="Group 51"/>
            <p:cNvGrpSpPr>
              <a:grpSpLocks/>
            </p:cNvGrpSpPr>
            <p:nvPr/>
          </p:nvGrpSpPr>
          <p:grpSpPr bwMode="auto">
            <a:xfrm>
              <a:off x="1016388" y="754824"/>
              <a:ext cx="731924" cy="731924"/>
              <a:chOff x="1704975" y="1095375"/>
              <a:chExt cx="1514475" cy="1514475"/>
            </a:xfrm>
          </p:grpSpPr>
          <p:sp>
            <p:nvSpPr>
              <p:cNvPr id="6" name="Oval 5"/>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endParaRPr>
              </a:p>
            </p:txBody>
          </p:sp>
          <p:sp>
            <p:nvSpPr>
              <p:cNvPr id="7" name="Oval 4"/>
              <p:cNvSpPr/>
              <p:nvPr/>
            </p:nvSpPr>
            <p:spPr>
              <a:xfrm>
                <a:off x="1781186" y="1143011"/>
                <a:ext cx="1362054" cy="1362054"/>
              </a:xfrm>
              <a:prstGeom prst="ellipse">
                <a:avLst/>
              </a:prstGeom>
              <a:gradFill>
                <a:gsLst>
                  <a:gs pos="6000">
                    <a:schemeClr val="bg1"/>
                  </a:gs>
                  <a:gs pos="61000">
                    <a:srgbClr val="0070C0">
                      <a:alpha val="0"/>
                    </a:srgbClr>
                  </a:gs>
                </a:gsLst>
                <a:lin ang="6000000" scaled="0"/>
              </a:grad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endParaRPr>
              </a:p>
            </p:txBody>
          </p:sp>
        </p:grpSp>
        <p:sp>
          <p:nvSpPr>
            <p:cNvPr id="5" name="TextBox 7"/>
            <p:cNvSpPr txBox="1">
              <a:spLocks noChangeArrowheads="1"/>
            </p:cNvSpPr>
            <p:nvPr/>
          </p:nvSpPr>
          <p:spPr bwMode="auto">
            <a:xfrm>
              <a:off x="1204078" y="896848"/>
              <a:ext cx="460055" cy="48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a-IR" sz="2000" dirty="0" smtClean="0">
                  <a:solidFill>
                    <a:srgbClr val="171717"/>
                  </a:solidFill>
                  <a:latin typeface="Calibri" pitchFamily="34" charset="0"/>
                  <a:cs typeface="B Farnaz" pitchFamily="2" charset="-78"/>
                </a:rPr>
                <a:t>چرخه تولید</a:t>
              </a:r>
              <a:endParaRPr lang="en-US" sz="2000" dirty="0">
                <a:solidFill>
                  <a:srgbClr val="171717"/>
                </a:solidFill>
                <a:latin typeface="Calibri" pitchFamily="34" charset="0"/>
                <a:cs typeface="B Farnaz" pitchFamily="2" charset="-78"/>
              </a:endParaRPr>
            </a:p>
          </p:txBody>
        </p:sp>
      </p:grpSp>
      <p:grpSp>
        <p:nvGrpSpPr>
          <p:cNvPr id="8" name="Group 96"/>
          <p:cNvGrpSpPr>
            <a:grpSpLocks/>
          </p:cNvGrpSpPr>
          <p:nvPr/>
        </p:nvGrpSpPr>
        <p:grpSpPr bwMode="auto">
          <a:xfrm>
            <a:off x="7772316" y="517515"/>
            <a:ext cx="1188583" cy="1066771"/>
            <a:chOff x="1016388" y="754824"/>
            <a:chExt cx="731924" cy="731924"/>
          </a:xfrm>
        </p:grpSpPr>
        <p:grpSp>
          <p:nvGrpSpPr>
            <p:cNvPr id="9" name="Group 51"/>
            <p:cNvGrpSpPr>
              <a:grpSpLocks/>
            </p:cNvGrpSpPr>
            <p:nvPr/>
          </p:nvGrpSpPr>
          <p:grpSpPr bwMode="auto">
            <a:xfrm>
              <a:off x="1016388" y="754824"/>
              <a:ext cx="731924" cy="731924"/>
              <a:chOff x="1704975" y="1095375"/>
              <a:chExt cx="1514475" cy="1514475"/>
            </a:xfrm>
          </p:grpSpPr>
          <p:sp>
            <p:nvSpPr>
              <p:cNvPr id="11" name="Oval 10"/>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endParaRPr>
              </a:p>
            </p:txBody>
          </p:sp>
          <p:sp>
            <p:nvSpPr>
              <p:cNvPr id="12" name="Oval 4"/>
              <p:cNvSpPr/>
              <p:nvPr/>
            </p:nvSpPr>
            <p:spPr>
              <a:xfrm>
                <a:off x="1781186" y="1143011"/>
                <a:ext cx="1362054" cy="1362054"/>
              </a:xfrm>
              <a:prstGeom prst="ellipse">
                <a:avLst/>
              </a:prstGeom>
              <a:gradFill>
                <a:gsLst>
                  <a:gs pos="6000">
                    <a:schemeClr val="bg1"/>
                  </a:gs>
                  <a:gs pos="61000">
                    <a:srgbClr val="0070C0">
                      <a:alpha val="0"/>
                    </a:srgbClr>
                  </a:gs>
                </a:gsLst>
                <a:lin ang="6000000" scaled="0"/>
              </a:grad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endParaRPr>
              </a:p>
            </p:txBody>
          </p:sp>
        </p:grpSp>
        <p:sp>
          <p:nvSpPr>
            <p:cNvPr id="10" name="TextBox 7"/>
            <p:cNvSpPr txBox="1">
              <a:spLocks noChangeArrowheads="1"/>
            </p:cNvSpPr>
            <p:nvPr/>
          </p:nvSpPr>
          <p:spPr bwMode="auto">
            <a:xfrm>
              <a:off x="1157155" y="859385"/>
              <a:ext cx="525606" cy="485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a-IR" sz="2000" dirty="0" smtClean="0">
                  <a:solidFill>
                    <a:srgbClr val="171717"/>
                  </a:solidFill>
                  <a:latin typeface="Calibri" pitchFamily="34" charset="0"/>
                  <a:cs typeface="B Farnaz" pitchFamily="2" charset="-78"/>
                </a:rPr>
                <a:t>چرخه مخارج</a:t>
              </a:r>
              <a:endParaRPr lang="en-US" sz="2000" dirty="0">
                <a:solidFill>
                  <a:srgbClr val="171717"/>
                </a:solidFill>
                <a:latin typeface="Calibri" pitchFamily="34" charset="0"/>
                <a:cs typeface="B Farnaz" pitchFamily="2" charset="-78"/>
              </a:endParaRPr>
            </a:p>
          </p:txBody>
        </p:sp>
      </p:grpSp>
      <p:sp>
        <p:nvSpPr>
          <p:cNvPr id="13" name="Rectangle 12"/>
          <p:cNvSpPr/>
          <p:nvPr/>
        </p:nvSpPr>
        <p:spPr bwMode="auto">
          <a:xfrm>
            <a:off x="457309" y="1782316"/>
            <a:ext cx="7467502" cy="882495"/>
          </a:xfrm>
          <a:prstGeom prst="rect">
            <a:avLst/>
          </a:prstGeom>
          <a:gradFill flip="none" rotWithShape="1">
            <a:gsLst>
              <a:gs pos="55000">
                <a:schemeClr val="bg1">
                  <a:lumMod val="95000"/>
                </a:schemeClr>
              </a:gs>
              <a:gs pos="100000">
                <a:schemeClr val="tx1">
                  <a:lumMod val="65000"/>
                  <a:lumOff val="35000"/>
                </a:schemeClr>
              </a:gs>
            </a:gsLst>
            <a:lin ang="54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14" name="Rectangle 13"/>
          <p:cNvSpPr/>
          <p:nvPr/>
        </p:nvSpPr>
        <p:spPr bwMode="auto">
          <a:xfrm>
            <a:off x="457308" y="695246"/>
            <a:ext cx="7467503" cy="826595"/>
          </a:xfrm>
          <a:prstGeom prst="rect">
            <a:avLst/>
          </a:prstGeom>
          <a:gradFill flip="none" rotWithShape="1">
            <a:gsLst>
              <a:gs pos="55000">
                <a:schemeClr val="bg1">
                  <a:lumMod val="95000"/>
                </a:schemeClr>
              </a:gs>
              <a:gs pos="100000">
                <a:schemeClr val="tx1">
                  <a:lumMod val="65000"/>
                  <a:lumOff val="35000"/>
                </a:schemeClr>
              </a:gs>
            </a:gsLst>
            <a:lin ang="54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grpSp>
        <p:nvGrpSpPr>
          <p:cNvPr id="15" name="Group 96"/>
          <p:cNvGrpSpPr>
            <a:grpSpLocks/>
          </p:cNvGrpSpPr>
          <p:nvPr/>
        </p:nvGrpSpPr>
        <p:grpSpPr bwMode="auto">
          <a:xfrm>
            <a:off x="7832128" y="2803455"/>
            <a:ext cx="1128771" cy="1066772"/>
            <a:chOff x="1016388" y="754824"/>
            <a:chExt cx="731924" cy="731924"/>
          </a:xfrm>
        </p:grpSpPr>
        <p:grpSp>
          <p:nvGrpSpPr>
            <p:cNvPr id="16" name="Group 51"/>
            <p:cNvGrpSpPr>
              <a:grpSpLocks/>
            </p:cNvGrpSpPr>
            <p:nvPr/>
          </p:nvGrpSpPr>
          <p:grpSpPr bwMode="auto">
            <a:xfrm>
              <a:off x="1016388" y="754824"/>
              <a:ext cx="731924" cy="731924"/>
              <a:chOff x="1704975" y="1095375"/>
              <a:chExt cx="1514475" cy="1514475"/>
            </a:xfrm>
          </p:grpSpPr>
          <p:sp>
            <p:nvSpPr>
              <p:cNvPr id="18" name="Oval 17"/>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endParaRPr>
              </a:p>
            </p:txBody>
          </p:sp>
          <p:sp>
            <p:nvSpPr>
              <p:cNvPr id="19" name="Oval 4"/>
              <p:cNvSpPr/>
              <p:nvPr/>
            </p:nvSpPr>
            <p:spPr>
              <a:xfrm>
                <a:off x="1781186" y="1143011"/>
                <a:ext cx="1362054" cy="1362054"/>
              </a:xfrm>
              <a:prstGeom prst="ellipse">
                <a:avLst/>
              </a:prstGeom>
              <a:gradFill>
                <a:gsLst>
                  <a:gs pos="6000">
                    <a:schemeClr val="bg1"/>
                  </a:gs>
                  <a:gs pos="61000">
                    <a:srgbClr val="0070C0">
                      <a:alpha val="0"/>
                    </a:srgbClr>
                  </a:gs>
                </a:gsLst>
                <a:lin ang="6000000" scaled="0"/>
              </a:grad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endParaRPr>
              </a:p>
            </p:txBody>
          </p:sp>
        </p:grpSp>
        <p:sp>
          <p:nvSpPr>
            <p:cNvPr id="17" name="TextBox 7"/>
            <p:cNvSpPr txBox="1">
              <a:spLocks noChangeArrowheads="1"/>
            </p:cNvSpPr>
            <p:nvPr/>
          </p:nvSpPr>
          <p:spPr bwMode="auto">
            <a:xfrm>
              <a:off x="1051629" y="807104"/>
              <a:ext cx="667107" cy="63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ctr" eaLnBrk="1" hangingPunct="1"/>
              <a:r>
                <a:rPr lang="fa-IR" dirty="0" smtClean="0">
                  <a:solidFill>
                    <a:srgbClr val="171717"/>
                  </a:solidFill>
                  <a:latin typeface="Calibri" pitchFamily="34" charset="0"/>
                  <a:cs typeface="B Farnaz" pitchFamily="2" charset="-78"/>
                </a:rPr>
                <a:t>چرخه منابع انسانی</a:t>
              </a:r>
              <a:endParaRPr lang="en-US" dirty="0">
                <a:solidFill>
                  <a:srgbClr val="171717"/>
                </a:solidFill>
                <a:latin typeface="Calibri" pitchFamily="34" charset="0"/>
                <a:cs typeface="B Farnaz" pitchFamily="2" charset="-78"/>
              </a:endParaRPr>
            </a:p>
          </p:txBody>
        </p:sp>
      </p:grpSp>
      <p:sp>
        <p:nvSpPr>
          <p:cNvPr id="20" name="Rectangle 19"/>
          <p:cNvSpPr/>
          <p:nvPr/>
        </p:nvSpPr>
        <p:spPr bwMode="auto">
          <a:xfrm>
            <a:off x="464587" y="2879653"/>
            <a:ext cx="7467502" cy="900625"/>
          </a:xfrm>
          <a:prstGeom prst="rect">
            <a:avLst/>
          </a:prstGeom>
          <a:gradFill flip="none" rotWithShape="1">
            <a:gsLst>
              <a:gs pos="55000">
                <a:schemeClr val="bg1">
                  <a:lumMod val="95000"/>
                </a:schemeClr>
              </a:gs>
              <a:gs pos="100000">
                <a:schemeClr val="tx1">
                  <a:lumMod val="65000"/>
                  <a:lumOff val="35000"/>
                </a:schemeClr>
              </a:gs>
            </a:gsLst>
            <a:lin ang="54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21" name="Rectangle 20"/>
          <p:cNvSpPr>
            <a:spLocks noChangeArrowheads="1"/>
          </p:cNvSpPr>
          <p:nvPr/>
        </p:nvSpPr>
        <p:spPr bwMode="auto">
          <a:xfrm>
            <a:off x="716416" y="759861"/>
            <a:ext cx="720849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rtl="1"/>
            <a:r>
              <a:rPr lang="fa-IR" sz="2200" dirty="0" smtClean="0">
                <a:cs typeface="2  Badr" pitchFamily="2" charset="-78"/>
              </a:rPr>
              <a:t>شامل فعالیت های خرید و پرداخت وجه برای کالاها و خدمات مصرف شده در واحد تجاری</a:t>
            </a:r>
            <a:endParaRPr lang="fa-IR" sz="2200" dirty="0">
              <a:cs typeface="2  Badr" pitchFamily="2" charset="-78"/>
            </a:endParaRPr>
          </a:p>
        </p:txBody>
      </p:sp>
      <p:sp>
        <p:nvSpPr>
          <p:cNvPr id="22" name="Rectangle 21"/>
          <p:cNvSpPr>
            <a:spLocks noChangeArrowheads="1"/>
          </p:cNvSpPr>
          <p:nvPr/>
        </p:nvSpPr>
        <p:spPr bwMode="auto">
          <a:xfrm>
            <a:off x="868813" y="1877592"/>
            <a:ext cx="697970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rtl="1"/>
            <a:r>
              <a:rPr lang="fa-IR" sz="2200" dirty="0" smtClean="0">
                <a:cs typeface="2  Badr" pitchFamily="2" charset="-78"/>
              </a:rPr>
              <a:t>شامل فعالیت های تبدیل مواد اولیه و دستمزد به کالاهای ساخته شده .</a:t>
            </a:r>
            <a:endParaRPr lang="fa-IR" sz="2200" dirty="0">
              <a:cs typeface="2  Badr" pitchFamily="2" charset="-78"/>
            </a:endParaRPr>
          </a:p>
        </p:txBody>
      </p:sp>
      <p:sp>
        <p:nvSpPr>
          <p:cNvPr id="23" name="Rectangle 22"/>
          <p:cNvSpPr>
            <a:spLocks noChangeArrowheads="1"/>
          </p:cNvSpPr>
          <p:nvPr/>
        </p:nvSpPr>
        <p:spPr bwMode="auto">
          <a:xfrm>
            <a:off x="304912" y="3058350"/>
            <a:ext cx="74596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200" dirty="0" smtClean="0">
                <a:cs typeface="2  Badr" pitchFamily="2" charset="-78"/>
              </a:rPr>
              <a:t>شامل فعالیت های استخدام و پرداخت حقوق کارکنان</a:t>
            </a:r>
            <a:endParaRPr lang="en-US" sz="2200" dirty="0">
              <a:cs typeface="2  Badr" pitchFamily="2" charset="-78"/>
            </a:endParaRPr>
          </a:p>
        </p:txBody>
      </p:sp>
      <p:grpSp>
        <p:nvGrpSpPr>
          <p:cNvPr id="24" name="Group 96"/>
          <p:cNvGrpSpPr>
            <a:grpSpLocks/>
          </p:cNvGrpSpPr>
          <p:nvPr/>
        </p:nvGrpSpPr>
        <p:grpSpPr bwMode="auto">
          <a:xfrm>
            <a:off x="7832128" y="3946425"/>
            <a:ext cx="1128771" cy="1066772"/>
            <a:chOff x="1016388" y="754824"/>
            <a:chExt cx="731924" cy="731924"/>
          </a:xfrm>
        </p:grpSpPr>
        <p:grpSp>
          <p:nvGrpSpPr>
            <p:cNvPr id="25" name="Group 51"/>
            <p:cNvGrpSpPr>
              <a:grpSpLocks/>
            </p:cNvGrpSpPr>
            <p:nvPr/>
          </p:nvGrpSpPr>
          <p:grpSpPr bwMode="auto">
            <a:xfrm>
              <a:off x="1016388" y="754824"/>
              <a:ext cx="731924" cy="731924"/>
              <a:chOff x="1704975" y="1095375"/>
              <a:chExt cx="1514475" cy="1514475"/>
            </a:xfrm>
          </p:grpSpPr>
          <p:sp>
            <p:nvSpPr>
              <p:cNvPr id="27" name="Oval 26"/>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endParaRPr>
              </a:p>
            </p:txBody>
          </p:sp>
          <p:sp>
            <p:nvSpPr>
              <p:cNvPr id="28" name="Oval 4"/>
              <p:cNvSpPr/>
              <p:nvPr/>
            </p:nvSpPr>
            <p:spPr>
              <a:xfrm>
                <a:off x="1781186" y="1143011"/>
                <a:ext cx="1362054" cy="1362054"/>
              </a:xfrm>
              <a:prstGeom prst="ellipse">
                <a:avLst/>
              </a:prstGeom>
              <a:gradFill>
                <a:gsLst>
                  <a:gs pos="6000">
                    <a:schemeClr val="bg1"/>
                  </a:gs>
                  <a:gs pos="61000">
                    <a:srgbClr val="0070C0">
                      <a:alpha val="0"/>
                    </a:srgbClr>
                  </a:gs>
                </a:gsLst>
                <a:lin ang="6000000" scaled="0"/>
              </a:grad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endParaRPr>
              </a:p>
            </p:txBody>
          </p:sp>
        </p:grpSp>
        <p:sp>
          <p:nvSpPr>
            <p:cNvPr id="26" name="TextBox 7"/>
            <p:cNvSpPr txBox="1">
              <a:spLocks noChangeArrowheads="1"/>
            </p:cNvSpPr>
            <p:nvPr/>
          </p:nvSpPr>
          <p:spPr bwMode="auto">
            <a:xfrm>
              <a:off x="1051629" y="897403"/>
              <a:ext cx="667107" cy="44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ctr" eaLnBrk="1" hangingPunct="1"/>
              <a:r>
                <a:rPr lang="fa-IR" dirty="0" smtClean="0">
                  <a:solidFill>
                    <a:srgbClr val="171717"/>
                  </a:solidFill>
                  <a:latin typeface="Calibri" pitchFamily="34" charset="0"/>
                  <a:cs typeface="B Farnaz" pitchFamily="2" charset="-78"/>
                </a:rPr>
                <a:t>چرخه درآمد</a:t>
              </a:r>
              <a:endParaRPr lang="en-US" dirty="0">
                <a:solidFill>
                  <a:srgbClr val="171717"/>
                </a:solidFill>
                <a:latin typeface="Calibri" pitchFamily="34" charset="0"/>
                <a:cs typeface="B Farnaz" pitchFamily="2" charset="-78"/>
              </a:endParaRPr>
            </a:p>
          </p:txBody>
        </p:sp>
      </p:grpSp>
      <p:sp>
        <p:nvSpPr>
          <p:cNvPr id="29" name="Rectangle 28"/>
          <p:cNvSpPr/>
          <p:nvPr/>
        </p:nvSpPr>
        <p:spPr bwMode="auto">
          <a:xfrm>
            <a:off x="464587" y="4022623"/>
            <a:ext cx="7467502" cy="900625"/>
          </a:xfrm>
          <a:prstGeom prst="rect">
            <a:avLst/>
          </a:prstGeom>
          <a:gradFill flip="none" rotWithShape="1">
            <a:gsLst>
              <a:gs pos="55000">
                <a:schemeClr val="bg1">
                  <a:lumMod val="95000"/>
                </a:schemeClr>
              </a:gs>
              <a:gs pos="100000">
                <a:schemeClr val="tx1">
                  <a:lumMod val="65000"/>
                  <a:lumOff val="35000"/>
                </a:schemeClr>
              </a:gs>
            </a:gsLst>
            <a:lin ang="54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30" name="Rectangle 29"/>
          <p:cNvSpPr>
            <a:spLocks noChangeArrowheads="1"/>
          </p:cNvSpPr>
          <p:nvPr/>
        </p:nvSpPr>
        <p:spPr bwMode="auto">
          <a:xfrm>
            <a:off x="304912" y="4201320"/>
            <a:ext cx="74596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200" dirty="0" smtClean="0">
                <a:cs typeface="2  Badr" pitchFamily="2" charset="-78"/>
              </a:rPr>
              <a:t>شامل فعالیت های فروش کالا یا خدمات و وصول مطالبات مربوط به فروش های نسیه</a:t>
            </a:r>
            <a:endParaRPr lang="en-US" sz="2200" dirty="0">
              <a:cs typeface="2  Badr" pitchFamily="2" charset="-78"/>
            </a:endParaRPr>
          </a:p>
        </p:txBody>
      </p:sp>
      <p:grpSp>
        <p:nvGrpSpPr>
          <p:cNvPr id="31" name="Group 96"/>
          <p:cNvGrpSpPr>
            <a:grpSpLocks/>
          </p:cNvGrpSpPr>
          <p:nvPr/>
        </p:nvGrpSpPr>
        <p:grpSpPr bwMode="auto">
          <a:xfrm>
            <a:off x="7832128" y="5089395"/>
            <a:ext cx="1128771" cy="1066772"/>
            <a:chOff x="1016388" y="754824"/>
            <a:chExt cx="731924" cy="731924"/>
          </a:xfrm>
        </p:grpSpPr>
        <p:grpSp>
          <p:nvGrpSpPr>
            <p:cNvPr id="32" name="Group 51"/>
            <p:cNvGrpSpPr>
              <a:grpSpLocks/>
            </p:cNvGrpSpPr>
            <p:nvPr/>
          </p:nvGrpSpPr>
          <p:grpSpPr bwMode="auto">
            <a:xfrm>
              <a:off x="1016388" y="754824"/>
              <a:ext cx="731924" cy="731924"/>
              <a:chOff x="1704975" y="1095375"/>
              <a:chExt cx="1514475" cy="1514475"/>
            </a:xfrm>
          </p:grpSpPr>
          <p:sp>
            <p:nvSpPr>
              <p:cNvPr id="34" name="Oval 33"/>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endParaRPr>
              </a:p>
            </p:txBody>
          </p:sp>
          <p:sp>
            <p:nvSpPr>
              <p:cNvPr id="35" name="Oval 4"/>
              <p:cNvSpPr/>
              <p:nvPr/>
            </p:nvSpPr>
            <p:spPr>
              <a:xfrm>
                <a:off x="1781186" y="1143011"/>
                <a:ext cx="1362054" cy="1362054"/>
              </a:xfrm>
              <a:prstGeom prst="ellipse">
                <a:avLst/>
              </a:prstGeom>
              <a:gradFill>
                <a:gsLst>
                  <a:gs pos="6000">
                    <a:schemeClr val="bg1"/>
                  </a:gs>
                  <a:gs pos="61000">
                    <a:srgbClr val="0070C0">
                      <a:alpha val="0"/>
                    </a:srgbClr>
                  </a:gs>
                </a:gsLst>
                <a:lin ang="6000000" scaled="0"/>
              </a:gradFill>
              <a:ln w="3492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4800" dirty="0">
                  <a:solidFill>
                    <a:srgbClr val="171717"/>
                  </a:solidFill>
                </a:endParaRPr>
              </a:p>
            </p:txBody>
          </p:sp>
        </p:grpSp>
        <p:sp>
          <p:nvSpPr>
            <p:cNvPr id="33" name="TextBox 7"/>
            <p:cNvSpPr txBox="1">
              <a:spLocks noChangeArrowheads="1"/>
            </p:cNvSpPr>
            <p:nvPr/>
          </p:nvSpPr>
          <p:spPr bwMode="auto">
            <a:xfrm>
              <a:off x="1051629" y="807104"/>
              <a:ext cx="667107" cy="63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ctr" eaLnBrk="1" hangingPunct="1"/>
              <a:r>
                <a:rPr lang="fa-IR" dirty="0" smtClean="0">
                  <a:solidFill>
                    <a:srgbClr val="171717"/>
                  </a:solidFill>
                  <a:latin typeface="Calibri" pitchFamily="34" charset="0"/>
                  <a:cs typeface="B Farnaz" pitchFamily="2" charset="-78"/>
                </a:rPr>
                <a:t>چرخه تامین مالی</a:t>
              </a:r>
              <a:endParaRPr lang="en-US" dirty="0">
                <a:solidFill>
                  <a:srgbClr val="171717"/>
                </a:solidFill>
                <a:latin typeface="Calibri" pitchFamily="34" charset="0"/>
                <a:cs typeface="B Farnaz" pitchFamily="2" charset="-78"/>
              </a:endParaRPr>
            </a:p>
          </p:txBody>
        </p:sp>
      </p:grpSp>
      <p:sp>
        <p:nvSpPr>
          <p:cNvPr id="36" name="Rectangle 35"/>
          <p:cNvSpPr/>
          <p:nvPr/>
        </p:nvSpPr>
        <p:spPr bwMode="auto">
          <a:xfrm>
            <a:off x="464587" y="5165593"/>
            <a:ext cx="7467502" cy="1082733"/>
          </a:xfrm>
          <a:prstGeom prst="rect">
            <a:avLst/>
          </a:prstGeom>
          <a:gradFill flip="none" rotWithShape="1">
            <a:gsLst>
              <a:gs pos="55000">
                <a:schemeClr val="bg1">
                  <a:lumMod val="95000"/>
                </a:schemeClr>
              </a:gs>
              <a:gs pos="100000">
                <a:schemeClr val="tx1">
                  <a:lumMod val="65000"/>
                  <a:lumOff val="35000"/>
                </a:schemeClr>
              </a:gs>
            </a:gsLst>
            <a:lin ang="54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71717"/>
              </a:solidFill>
            </a:endParaRPr>
          </a:p>
        </p:txBody>
      </p:sp>
      <p:sp>
        <p:nvSpPr>
          <p:cNvPr id="37" name="Rectangle 36"/>
          <p:cNvSpPr>
            <a:spLocks noChangeArrowheads="1"/>
          </p:cNvSpPr>
          <p:nvPr/>
        </p:nvSpPr>
        <p:spPr bwMode="auto">
          <a:xfrm>
            <a:off x="304912" y="5344290"/>
            <a:ext cx="745966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200" dirty="0" smtClean="0">
                <a:cs typeface="2  Badr" pitchFamily="2" charset="-78"/>
              </a:rPr>
              <a:t>شامل فعالیت هایی است که به منظور تحصیل وجوه و منابع مورد نیاز بنگاه تجاری و بازپرداخت مطالبات بستانکاران و توزیع سود میان سهامداران انجام می شود.</a:t>
            </a:r>
            <a:endParaRPr lang="en-US" sz="2200" dirty="0">
              <a:cs typeface="2  Badr" pitchFamily="2" charset="-78"/>
            </a:endParaRPr>
          </a:p>
        </p:txBody>
      </p:sp>
    </p:spTree>
    <p:extLst>
      <p:ext uri="{BB962C8B-B14F-4D97-AF65-F5344CB8AC3E}">
        <p14:creationId xmlns:p14="http://schemas.microsoft.com/office/powerpoint/2010/main" val="137874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circle(in)">
                                      <p:cBhvr>
                                        <p:cTn id="10" dur="2000"/>
                                        <p:tgtEl>
                                          <p:spTgt spid="21"/>
                                        </p:tgtEl>
                                      </p:cBhvr>
                                    </p:animEffect>
                                  </p:childTnLst>
                                </p:cTn>
                              </p:par>
                              <p:par>
                                <p:cTn id="11" presetID="6" presetClass="entr" presetSubtype="16"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2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circle(in)">
                                      <p:cBhvr>
                                        <p:cTn id="18" dur="2000"/>
                                        <p:tgtEl>
                                          <p:spTgt spid="22"/>
                                        </p:tgtEl>
                                      </p:cBhvr>
                                    </p:animEffect>
                                  </p:childTnLst>
                                </p:cTn>
                              </p:par>
                              <p:par>
                                <p:cTn id="19" presetID="6" presetClass="entr" presetSubtype="1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2000"/>
                                        <p:tgtEl>
                                          <p:spTgt spid="13"/>
                                        </p:tgtEl>
                                      </p:cBhvr>
                                    </p:animEffect>
                                  </p:childTnLst>
                                </p:cTn>
                              </p:par>
                              <p:par>
                                <p:cTn id="22" presetID="6" presetClass="entr" presetSubtype="16"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circle(in)">
                                      <p:cBhvr>
                                        <p:cTn id="24" dur="20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circle(in)">
                                      <p:cBhvr>
                                        <p:cTn id="29" dur="2000"/>
                                        <p:tgtEl>
                                          <p:spTgt spid="20"/>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circle(in)">
                                      <p:cBhvr>
                                        <p:cTn id="32" dur="2000"/>
                                        <p:tgtEl>
                                          <p:spTgt spid="23"/>
                                        </p:tgtEl>
                                      </p:cBhvr>
                                    </p:animEffect>
                                  </p:childTnLst>
                                </p:cTn>
                              </p:par>
                              <p:par>
                                <p:cTn id="33" presetID="6" presetClass="entr" presetSubtype="16"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circle(in)">
                                      <p:cBhvr>
                                        <p:cTn id="35" dur="20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circle(in)">
                                      <p:cBhvr>
                                        <p:cTn id="40" dur="2000"/>
                                        <p:tgtEl>
                                          <p:spTgt spid="29"/>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circle(in)">
                                      <p:cBhvr>
                                        <p:cTn id="43" dur="2000"/>
                                        <p:tgtEl>
                                          <p:spTgt spid="30"/>
                                        </p:tgtEl>
                                      </p:cBhvr>
                                    </p:animEffect>
                                  </p:childTnLst>
                                </p:cTn>
                              </p:par>
                              <p:par>
                                <p:cTn id="44" presetID="6" presetClass="entr" presetSubtype="16"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circle(in)">
                                      <p:cBhvr>
                                        <p:cTn id="46" dur="20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nodeType="click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circle(in)">
                                      <p:cBhvr>
                                        <p:cTn id="51" dur="2000"/>
                                        <p:tgtEl>
                                          <p:spTgt spid="36"/>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circle(in)">
                                      <p:cBhvr>
                                        <p:cTn id="54" dur="2000"/>
                                        <p:tgtEl>
                                          <p:spTgt spid="37"/>
                                        </p:tgtEl>
                                      </p:cBhvr>
                                    </p:animEffect>
                                  </p:childTnLst>
                                </p:cTn>
                              </p:par>
                              <p:par>
                                <p:cTn id="55" presetID="6" presetClass="entr" presetSubtype="16"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circle(in)">
                                      <p:cBhvr>
                                        <p:cTn id="57"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30"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3"/>
          <p:cNvGrpSpPr>
            <a:grpSpLocks/>
          </p:cNvGrpSpPr>
          <p:nvPr/>
        </p:nvGrpSpPr>
        <p:grpSpPr bwMode="auto">
          <a:xfrm>
            <a:off x="3852863" y="2235200"/>
            <a:ext cx="1041400" cy="722313"/>
            <a:chOff x="1001713" y="2224088"/>
            <a:chExt cx="1041400" cy="722312"/>
          </a:xfrm>
        </p:grpSpPr>
        <p:sp>
          <p:nvSpPr>
            <p:cNvPr id="3" name="Parallelogram 2"/>
            <p:cNvSpPr/>
            <p:nvPr/>
          </p:nvSpPr>
          <p:spPr bwMode="auto">
            <a:xfrm>
              <a:off x="1001713" y="2224088"/>
              <a:ext cx="1041400" cy="722312"/>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cs typeface="B Titr" pitchFamily="2" charset="-78"/>
              </a:endParaRPr>
            </a:p>
          </p:txBody>
        </p:sp>
        <p:sp>
          <p:nvSpPr>
            <p:cNvPr id="8266" name="TextBox 7"/>
            <p:cNvSpPr txBox="1">
              <a:spLocks noChangeArrowheads="1"/>
            </p:cNvSpPr>
            <p:nvPr/>
          </p:nvSpPr>
          <p:spPr bwMode="auto">
            <a:xfrm>
              <a:off x="1329136" y="2294564"/>
              <a:ext cx="396990"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r" rtl="1" eaLnBrk="1" hangingPunct="1"/>
              <a:r>
                <a:rPr lang="fa-IR" sz="2000">
                  <a:solidFill>
                    <a:schemeClr val="bg1"/>
                  </a:solidFill>
                  <a:latin typeface="Calibri" pitchFamily="34" charset="0"/>
                  <a:cs typeface="B Titr" pitchFamily="2" charset="-78"/>
                </a:rPr>
                <a:t>7</a:t>
              </a:r>
              <a:endParaRPr lang="en-US" sz="2000">
                <a:solidFill>
                  <a:schemeClr val="bg1"/>
                </a:solidFill>
                <a:latin typeface="Calibri" pitchFamily="34" charset="0"/>
                <a:cs typeface="B Titr" pitchFamily="2" charset="-78"/>
              </a:endParaRPr>
            </a:p>
          </p:txBody>
        </p:sp>
      </p:grpSp>
      <p:grpSp>
        <p:nvGrpSpPr>
          <p:cNvPr id="7" name="Group 49"/>
          <p:cNvGrpSpPr>
            <a:grpSpLocks/>
          </p:cNvGrpSpPr>
          <p:nvPr/>
        </p:nvGrpSpPr>
        <p:grpSpPr bwMode="auto">
          <a:xfrm>
            <a:off x="7734300" y="2233613"/>
            <a:ext cx="1041400" cy="722312"/>
            <a:chOff x="7734300" y="2233613"/>
            <a:chExt cx="1041400" cy="722312"/>
          </a:xfrm>
        </p:grpSpPr>
        <p:sp>
          <p:nvSpPr>
            <p:cNvPr id="8" name="Parallelogram 7"/>
            <p:cNvSpPr/>
            <p:nvPr/>
          </p:nvSpPr>
          <p:spPr bwMode="auto">
            <a:xfrm>
              <a:off x="7734300" y="2233613"/>
              <a:ext cx="1041400" cy="722312"/>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cs typeface="B Titr" pitchFamily="2" charset="-78"/>
              </a:endParaRPr>
            </a:p>
          </p:txBody>
        </p:sp>
        <p:sp>
          <p:nvSpPr>
            <p:cNvPr id="8264" name="TextBox 7"/>
            <p:cNvSpPr txBox="1">
              <a:spLocks noChangeArrowheads="1"/>
            </p:cNvSpPr>
            <p:nvPr/>
          </p:nvSpPr>
          <p:spPr bwMode="auto">
            <a:xfrm>
              <a:off x="8061723" y="2304089"/>
              <a:ext cx="3969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r" rtl="1" eaLnBrk="1" hangingPunct="1"/>
              <a:r>
                <a:rPr lang="fa-IR" sz="2000">
                  <a:solidFill>
                    <a:schemeClr val="bg1"/>
                  </a:solidFill>
                  <a:latin typeface="Calibri" pitchFamily="34" charset="0"/>
                  <a:cs typeface="B Titr" pitchFamily="2" charset="-78"/>
                </a:rPr>
                <a:t>2</a:t>
              </a:r>
            </a:p>
          </p:txBody>
        </p:sp>
      </p:grpSp>
      <p:grpSp>
        <p:nvGrpSpPr>
          <p:cNvPr id="10" name="Group 50"/>
          <p:cNvGrpSpPr>
            <a:grpSpLocks/>
          </p:cNvGrpSpPr>
          <p:nvPr/>
        </p:nvGrpSpPr>
        <p:grpSpPr bwMode="auto">
          <a:xfrm>
            <a:off x="7543800" y="3067050"/>
            <a:ext cx="1041400" cy="778221"/>
            <a:chOff x="7543800" y="3067050"/>
            <a:chExt cx="1041400" cy="778069"/>
          </a:xfrm>
        </p:grpSpPr>
        <p:sp>
          <p:nvSpPr>
            <p:cNvPr id="11" name="Parallelogram 10"/>
            <p:cNvSpPr/>
            <p:nvPr/>
          </p:nvSpPr>
          <p:spPr bwMode="auto">
            <a:xfrm>
              <a:off x="7543800" y="3067050"/>
              <a:ext cx="1041400" cy="72058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cs typeface="B Titr" pitchFamily="2" charset="-78"/>
              </a:endParaRPr>
            </a:p>
          </p:txBody>
        </p:sp>
        <p:sp>
          <p:nvSpPr>
            <p:cNvPr id="8262" name="TextBox 7"/>
            <p:cNvSpPr txBox="1">
              <a:spLocks noChangeArrowheads="1"/>
            </p:cNvSpPr>
            <p:nvPr/>
          </p:nvSpPr>
          <p:spPr bwMode="auto">
            <a:xfrm>
              <a:off x="7871223" y="3137371"/>
              <a:ext cx="396990" cy="70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r" rtl="1" eaLnBrk="1" hangingPunct="1"/>
              <a:r>
                <a:rPr lang="fa-IR" sz="2000">
                  <a:solidFill>
                    <a:schemeClr val="bg1"/>
                  </a:solidFill>
                  <a:latin typeface="Calibri" pitchFamily="34" charset="0"/>
                  <a:cs typeface="B Titr" pitchFamily="2" charset="-78"/>
                </a:rPr>
                <a:t>3</a:t>
              </a:r>
              <a:endParaRPr lang="en-US" sz="2000">
                <a:solidFill>
                  <a:schemeClr val="bg1"/>
                </a:solidFill>
                <a:latin typeface="Calibri" pitchFamily="34" charset="0"/>
                <a:cs typeface="B Titr" pitchFamily="2" charset="-78"/>
              </a:endParaRPr>
            </a:p>
            <a:p>
              <a:pPr algn="r" rtl="1" eaLnBrk="1" hangingPunct="1"/>
              <a:endParaRPr lang="en-US" sz="2000">
                <a:solidFill>
                  <a:schemeClr val="bg1"/>
                </a:solidFill>
                <a:latin typeface="Calibri" pitchFamily="34" charset="0"/>
                <a:cs typeface="B Titr" pitchFamily="2" charset="-78"/>
              </a:endParaRPr>
            </a:p>
          </p:txBody>
        </p:sp>
      </p:grpSp>
      <p:grpSp>
        <p:nvGrpSpPr>
          <p:cNvPr id="13" name="Group 52"/>
          <p:cNvGrpSpPr>
            <a:grpSpLocks/>
          </p:cNvGrpSpPr>
          <p:nvPr/>
        </p:nvGrpSpPr>
        <p:grpSpPr bwMode="auto">
          <a:xfrm>
            <a:off x="7334250" y="3898900"/>
            <a:ext cx="1041400" cy="720725"/>
            <a:chOff x="7334250" y="3898900"/>
            <a:chExt cx="1041400" cy="720725"/>
          </a:xfrm>
        </p:grpSpPr>
        <p:sp>
          <p:nvSpPr>
            <p:cNvPr id="14" name="Parallelogram 13"/>
            <p:cNvSpPr/>
            <p:nvPr/>
          </p:nvSpPr>
          <p:spPr bwMode="auto">
            <a:xfrm>
              <a:off x="7334250" y="3898900"/>
              <a:ext cx="1041400" cy="720725"/>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cs typeface="B Titr" pitchFamily="2" charset="-78"/>
              </a:endParaRPr>
            </a:p>
          </p:txBody>
        </p:sp>
        <p:sp>
          <p:nvSpPr>
            <p:cNvPr id="8260" name="TextBox 7"/>
            <p:cNvSpPr txBox="1">
              <a:spLocks noChangeArrowheads="1"/>
            </p:cNvSpPr>
            <p:nvPr/>
          </p:nvSpPr>
          <p:spPr bwMode="auto">
            <a:xfrm>
              <a:off x="7661673" y="3969221"/>
              <a:ext cx="3969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r" rtl="1" eaLnBrk="1" hangingPunct="1"/>
              <a:r>
                <a:rPr lang="fa-IR" sz="2000">
                  <a:solidFill>
                    <a:schemeClr val="bg1"/>
                  </a:solidFill>
                  <a:latin typeface="Calibri" pitchFamily="34" charset="0"/>
                  <a:cs typeface="B Titr" pitchFamily="2" charset="-78"/>
                </a:rPr>
                <a:t>4</a:t>
              </a:r>
            </a:p>
          </p:txBody>
        </p:sp>
      </p:grpSp>
      <p:grpSp>
        <p:nvGrpSpPr>
          <p:cNvPr id="16" name="Group 53"/>
          <p:cNvGrpSpPr>
            <a:grpSpLocks/>
          </p:cNvGrpSpPr>
          <p:nvPr/>
        </p:nvGrpSpPr>
        <p:grpSpPr bwMode="auto">
          <a:xfrm>
            <a:off x="7105650" y="4738688"/>
            <a:ext cx="1041400" cy="720725"/>
            <a:chOff x="7105650" y="4738688"/>
            <a:chExt cx="1041400" cy="720725"/>
          </a:xfrm>
        </p:grpSpPr>
        <p:sp>
          <p:nvSpPr>
            <p:cNvPr id="17" name="Parallelogram 16"/>
            <p:cNvSpPr/>
            <p:nvPr/>
          </p:nvSpPr>
          <p:spPr bwMode="auto">
            <a:xfrm>
              <a:off x="7105650" y="4738688"/>
              <a:ext cx="1041400" cy="720725"/>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cs typeface="B Titr" pitchFamily="2" charset="-78"/>
              </a:endParaRPr>
            </a:p>
          </p:txBody>
        </p:sp>
        <p:sp>
          <p:nvSpPr>
            <p:cNvPr id="8258" name="TextBox 7"/>
            <p:cNvSpPr txBox="1">
              <a:spLocks noChangeArrowheads="1"/>
            </p:cNvSpPr>
            <p:nvPr/>
          </p:nvSpPr>
          <p:spPr bwMode="auto">
            <a:xfrm>
              <a:off x="7433073" y="4809009"/>
              <a:ext cx="3969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r" rtl="1" eaLnBrk="1" hangingPunct="1"/>
              <a:r>
                <a:rPr lang="fa-IR" sz="2000">
                  <a:solidFill>
                    <a:schemeClr val="bg1"/>
                  </a:solidFill>
                  <a:latin typeface="Calibri" pitchFamily="34" charset="0"/>
                  <a:cs typeface="B Titr" pitchFamily="2" charset="-78"/>
                </a:rPr>
                <a:t>5</a:t>
              </a:r>
              <a:endParaRPr lang="en-US" sz="2000">
                <a:solidFill>
                  <a:schemeClr val="bg1"/>
                </a:solidFill>
                <a:latin typeface="Calibri" pitchFamily="34" charset="0"/>
                <a:cs typeface="B Titr" pitchFamily="2" charset="-78"/>
              </a:endParaRPr>
            </a:p>
          </p:txBody>
        </p:sp>
      </p:grpSp>
      <p:sp>
        <p:nvSpPr>
          <p:cNvPr id="19" name="Parallelogram 18"/>
          <p:cNvSpPr/>
          <p:nvPr/>
        </p:nvSpPr>
        <p:spPr bwMode="auto">
          <a:xfrm>
            <a:off x="4882896" y="2213279"/>
            <a:ext cx="2899261"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solidFill>
                <a:srgbClr val="171717"/>
              </a:solidFill>
            </a:endParaRPr>
          </a:p>
        </p:txBody>
      </p:sp>
      <p:sp>
        <p:nvSpPr>
          <p:cNvPr id="20" name="Rektangel 76"/>
          <p:cNvSpPr>
            <a:spLocks noChangeArrowheads="1"/>
          </p:cNvSpPr>
          <p:nvPr/>
        </p:nvSpPr>
        <p:spPr bwMode="auto">
          <a:xfrm>
            <a:off x="5059363" y="2270125"/>
            <a:ext cx="26320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000" dirty="0">
                <a:cs typeface="2  Badr" pitchFamily="2" charset="-78"/>
              </a:rPr>
              <a:t>برنامه ریزی استراتژیک بلندمدت</a:t>
            </a:r>
          </a:p>
        </p:txBody>
      </p:sp>
      <p:sp>
        <p:nvSpPr>
          <p:cNvPr id="23" name="Parallelogram 22"/>
          <p:cNvSpPr/>
          <p:nvPr/>
        </p:nvSpPr>
        <p:spPr bwMode="auto">
          <a:xfrm>
            <a:off x="4690872" y="3045384"/>
            <a:ext cx="2899261"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p>
        </p:txBody>
      </p:sp>
      <p:sp>
        <p:nvSpPr>
          <p:cNvPr id="24" name="Rektangel 76"/>
          <p:cNvSpPr>
            <a:spLocks noChangeArrowheads="1"/>
          </p:cNvSpPr>
          <p:nvPr/>
        </p:nvSpPr>
        <p:spPr bwMode="auto">
          <a:xfrm>
            <a:off x="4867275" y="3101975"/>
            <a:ext cx="26320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000">
                <a:cs typeface="2  Badr" pitchFamily="2" charset="-78"/>
              </a:rPr>
              <a:t>مدیریت حسابداری وعملکردمالی</a:t>
            </a:r>
          </a:p>
        </p:txBody>
      </p:sp>
      <p:sp>
        <p:nvSpPr>
          <p:cNvPr id="27" name="Parallelogram 26"/>
          <p:cNvSpPr/>
          <p:nvPr/>
        </p:nvSpPr>
        <p:spPr bwMode="auto">
          <a:xfrm>
            <a:off x="4480560" y="3874945"/>
            <a:ext cx="2899261"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solidFill>
                <a:srgbClr val="171717"/>
              </a:solidFill>
            </a:endParaRPr>
          </a:p>
        </p:txBody>
      </p:sp>
      <p:sp>
        <p:nvSpPr>
          <p:cNvPr id="28" name="Rektangel 76"/>
          <p:cNvSpPr>
            <a:spLocks noChangeArrowheads="1"/>
          </p:cNvSpPr>
          <p:nvPr/>
        </p:nvSpPr>
        <p:spPr bwMode="auto">
          <a:xfrm>
            <a:off x="4656138" y="3932238"/>
            <a:ext cx="26320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000">
                <a:cs typeface="2  Badr" pitchFamily="2" charset="-78"/>
              </a:rPr>
              <a:t>خدمات مشاوره ای داخلی</a:t>
            </a:r>
          </a:p>
        </p:txBody>
      </p:sp>
      <p:sp>
        <p:nvSpPr>
          <p:cNvPr id="31" name="Parallelogram 30"/>
          <p:cNvSpPr/>
          <p:nvPr/>
        </p:nvSpPr>
        <p:spPr bwMode="auto">
          <a:xfrm>
            <a:off x="4270248" y="4714468"/>
            <a:ext cx="2899261"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solidFill>
                <a:srgbClr val="171717"/>
              </a:solidFill>
            </a:endParaRPr>
          </a:p>
        </p:txBody>
      </p:sp>
      <p:sp>
        <p:nvSpPr>
          <p:cNvPr id="32" name="Rektangel 76"/>
          <p:cNvSpPr>
            <a:spLocks noChangeArrowheads="1"/>
          </p:cNvSpPr>
          <p:nvPr/>
        </p:nvSpPr>
        <p:spPr bwMode="auto">
          <a:xfrm>
            <a:off x="4446588" y="4772025"/>
            <a:ext cx="26320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000">
                <a:cs typeface="2  Badr" pitchFamily="2" charset="-78"/>
              </a:rPr>
              <a:t>بودجه بندی کوتاه مدت</a:t>
            </a:r>
          </a:p>
        </p:txBody>
      </p:sp>
      <p:grpSp>
        <p:nvGrpSpPr>
          <p:cNvPr id="33" name="Group 44"/>
          <p:cNvGrpSpPr>
            <a:grpSpLocks/>
          </p:cNvGrpSpPr>
          <p:nvPr/>
        </p:nvGrpSpPr>
        <p:grpSpPr bwMode="auto">
          <a:xfrm>
            <a:off x="3614738" y="3111500"/>
            <a:ext cx="1041400" cy="720725"/>
            <a:chOff x="750888" y="3067050"/>
            <a:chExt cx="1041400" cy="720725"/>
          </a:xfrm>
        </p:grpSpPr>
        <p:sp>
          <p:nvSpPr>
            <p:cNvPr id="34" name="Parallelogram 33"/>
            <p:cNvSpPr/>
            <p:nvPr/>
          </p:nvSpPr>
          <p:spPr bwMode="auto">
            <a:xfrm>
              <a:off x="750888" y="3067050"/>
              <a:ext cx="1041400" cy="720725"/>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cs typeface="B Titr" pitchFamily="2" charset="-78"/>
              </a:endParaRPr>
            </a:p>
          </p:txBody>
        </p:sp>
        <p:sp>
          <p:nvSpPr>
            <p:cNvPr id="8256" name="TextBox 7"/>
            <p:cNvSpPr txBox="1">
              <a:spLocks noChangeArrowheads="1"/>
            </p:cNvSpPr>
            <p:nvPr/>
          </p:nvSpPr>
          <p:spPr bwMode="auto">
            <a:xfrm>
              <a:off x="1078311" y="3137371"/>
              <a:ext cx="3969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r" rtl="1" eaLnBrk="1" hangingPunct="1"/>
              <a:r>
                <a:rPr lang="fa-IR" sz="2000">
                  <a:solidFill>
                    <a:schemeClr val="bg1"/>
                  </a:solidFill>
                  <a:latin typeface="Calibri" pitchFamily="34" charset="0"/>
                  <a:cs typeface="B Titr" pitchFamily="2" charset="-78"/>
                </a:rPr>
                <a:t>8</a:t>
              </a:r>
              <a:endParaRPr lang="en-US" sz="2000">
                <a:solidFill>
                  <a:schemeClr val="bg1"/>
                </a:solidFill>
                <a:latin typeface="Calibri" pitchFamily="34" charset="0"/>
                <a:cs typeface="B Titr" pitchFamily="2" charset="-78"/>
              </a:endParaRPr>
            </a:p>
          </p:txBody>
        </p:sp>
      </p:grpSp>
      <p:grpSp>
        <p:nvGrpSpPr>
          <p:cNvPr id="36" name="Group 46"/>
          <p:cNvGrpSpPr>
            <a:grpSpLocks/>
          </p:cNvGrpSpPr>
          <p:nvPr/>
        </p:nvGrpSpPr>
        <p:grpSpPr bwMode="auto">
          <a:xfrm>
            <a:off x="3397250" y="3932238"/>
            <a:ext cx="1041400" cy="720725"/>
            <a:chOff x="539750" y="3898900"/>
            <a:chExt cx="1041400" cy="720725"/>
          </a:xfrm>
        </p:grpSpPr>
        <p:sp>
          <p:nvSpPr>
            <p:cNvPr id="37" name="Parallelogram 36"/>
            <p:cNvSpPr/>
            <p:nvPr/>
          </p:nvSpPr>
          <p:spPr bwMode="auto">
            <a:xfrm>
              <a:off x="539750" y="3898900"/>
              <a:ext cx="1041400" cy="720725"/>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cs typeface="B Titr" pitchFamily="2" charset="-78"/>
              </a:endParaRPr>
            </a:p>
          </p:txBody>
        </p:sp>
        <p:sp>
          <p:nvSpPr>
            <p:cNvPr id="8254" name="TextBox 7"/>
            <p:cNvSpPr txBox="1">
              <a:spLocks noChangeArrowheads="1"/>
            </p:cNvSpPr>
            <p:nvPr/>
          </p:nvSpPr>
          <p:spPr bwMode="auto">
            <a:xfrm>
              <a:off x="867173" y="3969221"/>
              <a:ext cx="3969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r" rtl="1" eaLnBrk="1" hangingPunct="1"/>
              <a:r>
                <a:rPr lang="fa-IR" sz="2000">
                  <a:solidFill>
                    <a:schemeClr val="bg1"/>
                  </a:solidFill>
                  <a:latin typeface="Calibri" pitchFamily="34" charset="0"/>
                  <a:cs typeface="B Titr" pitchFamily="2" charset="-78"/>
                </a:rPr>
                <a:t>9</a:t>
              </a:r>
              <a:endParaRPr lang="en-US" sz="2000">
                <a:solidFill>
                  <a:schemeClr val="bg1"/>
                </a:solidFill>
                <a:latin typeface="Calibri" pitchFamily="34" charset="0"/>
                <a:cs typeface="B Titr" pitchFamily="2" charset="-78"/>
              </a:endParaRPr>
            </a:p>
          </p:txBody>
        </p:sp>
      </p:grpSp>
      <p:grpSp>
        <p:nvGrpSpPr>
          <p:cNvPr id="39" name="Group 47"/>
          <p:cNvGrpSpPr>
            <a:grpSpLocks/>
          </p:cNvGrpSpPr>
          <p:nvPr/>
        </p:nvGrpSpPr>
        <p:grpSpPr bwMode="auto">
          <a:xfrm>
            <a:off x="3186113" y="4772025"/>
            <a:ext cx="1041400" cy="720725"/>
            <a:chOff x="311150" y="4738688"/>
            <a:chExt cx="1041400" cy="720725"/>
          </a:xfrm>
        </p:grpSpPr>
        <p:sp>
          <p:nvSpPr>
            <p:cNvPr id="40" name="Parallelogram 39"/>
            <p:cNvSpPr/>
            <p:nvPr/>
          </p:nvSpPr>
          <p:spPr bwMode="auto">
            <a:xfrm>
              <a:off x="311150" y="4738688"/>
              <a:ext cx="1041400" cy="720725"/>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cs typeface="B Titr" pitchFamily="2" charset="-78"/>
              </a:endParaRPr>
            </a:p>
          </p:txBody>
        </p:sp>
        <p:sp>
          <p:nvSpPr>
            <p:cNvPr id="8252" name="TextBox 7"/>
            <p:cNvSpPr txBox="1">
              <a:spLocks noChangeArrowheads="1"/>
            </p:cNvSpPr>
            <p:nvPr/>
          </p:nvSpPr>
          <p:spPr bwMode="auto">
            <a:xfrm>
              <a:off x="539648" y="4809008"/>
              <a:ext cx="6131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r" rtl="1" eaLnBrk="1" hangingPunct="1"/>
              <a:r>
                <a:rPr lang="fa-IR" sz="2000">
                  <a:solidFill>
                    <a:schemeClr val="bg1"/>
                  </a:solidFill>
                  <a:latin typeface="Calibri" pitchFamily="34" charset="0"/>
                  <a:cs typeface="B Titr" pitchFamily="2" charset="-78"/>
                </a:rPr>
                <a:t>10</a:t>
              </a:r>
            </a:p>
          </p:txBody>
        </p:sp>
      </p:grpSp>
      <p:sp>
        <p:nvSpPr>
          <p:cNvPr id="42" name="Parallelogram 41"/>
          <p:cNvSpPr/>
          <p:nvPr/>
        </p:nvSpPr>
        <p:spPr bwMode="auto">
          <a:xfrm>
            <a:off x="917560" y="2213279"/>
            <a:ext cx="2899261"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solidFill>
                <a:srgbClr val="171717"/>
              </a:solidFill>
            </a:endParaRPr>
          </a:p>
        </p:txBody>
      </p:sp>
      <p:sp>
        <p:nvSpPr>
          <p:cNvPr id="44" name="Parallelogram 43"/>
          <p:cNvSpPr/>
          <p:nvPr/>
        </p:nvSpPr>
        <p:spPr bwMode="auto">
          <a:xfrm>
            <a:off x="515224" y="3874945"/>
            <a:ext cx="2899261"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solidFill>
                <a:srgbClr val="171717"/>
              </a:solidFill>
            </a:endParaRPr>
          </a:p>
        </p:txBody>
      </p:sp>
      <p:sp>
        <p:nvSpPr>
          <p:cNvPr id="45" name="Parallelogram 44"/>
          <p:cNvSpPr/>
          <p:nvPr/>
        </p:nvSpPr>
        <p:spPr bwMode="auto">
          <a:xfrm>
            <a:off x="304912" y="4714468"/>
            <a:ext cx="2899261"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solidFill>
                <a:srgbClr val="171717"/>
              </a:solidFill>
            </a:endParaRPr>
          </a:p>
        </p:txBody>
      </p:sp>
      <p:sp>
        <p:nvSpPr>
          <p:cNvPr id="50" name="Rektangel 76"/>
          <p:cNvSpPr>
            <a:spLocks noChangeArrowheads="1"/>
          </p:cNvSpPr>
          <p:nvPr/>
        </p:nvSpPr>
        <p:spPr bwMode="auto">
          <a:xfrm>
            <a:off x="1074738" y="2306638"/>
            <a:ext cx="26320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000">
                <a:cs typeface="2  Badr" pitchFamily="2" charset="-78"/>
              </a:rPr>
              <a:t>بهبودفرآیند</a:t>
            </a:r>
          </a:p>
        </p:txBody>
      </p:sp>
      <p:sp>
        <p:nvSpPr>
          <p:cNvPr id="52" name="Rektangel 76"/>
          <p:cNvSpPr>
            <a:spLocks noChangeArrowheads="1"/>
          </p:cNvSpPr>
          <p:nvPr/>
        </p:nvSpPr>
        <p:spPr bwMode="auto">
          <a:xfrm>
            <a:off x="725488" y="3984625"/>
            <a:ext cx="26320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000">
                <a:cs typeface="2  Badr" pitchFamily="2" charset="-78"/>
              </a:rPr>
              <a:t>ارزیابی عملکرد</a:t>
            </a:r>
          </a:p>
        </p:txBody>
      </p:sp>
      <p:sp>
        <p:nvSpPr>
          <p:cNvPr id="53" name="Rektangel 76"/>
          <p:cNvSpPr>
            <a:spLocks noChangeArrowheads="1"/>
          </p:cNvSpPr>
          <p:nvPr/>
        </p:nvSpPr>
        <p:spPr bwMode="auto">
          <a:xfrm>
            <a:off x="515938" y="4824413"/>
            <a:ext cx="26320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000" dirty="0">
                <a:cs typeface="2  Badr" pitchFamily="2" charset="-78"/>
              </a:rPr>
              <a:t>تجزیه وتحلیل های سود آوری کالاومشتریان</a:t>
            </a:r>
            <a:endParaRPr lang="da-DK" sz="2000" dirty="0">
              <a:solidFill>
                <a:srgbClr val="171717"/>
              </a:solidFill>
              <a:latin typeface="Calibri" pitchFamily="34" charset="0"/>
            </a:endParaRPr>
          </a:p>
        </p:txBody>
      </p:sp>
      <p:grpSp>
        <p:nvGrpSpPr>
          <p:cNvPr id="59" name="Group 43"/>
          <p:cNvGrpSpPr>
            <a:grpSpLocks/>
          </p:cNvGrpSpPr>
          <p:nvPr/>
        </p:nvGrpSpPr>
        <p:grpSpPr bwMode="auto">
          <a:xfrm>
            <a:off x="4064000" y="1411288"/>
            <a:ext cx="1041400" cy="722312"/>
            <a:chOff x="1001713" y="2224088"/>
            <a:chExt cx="1041400" cy="722312"/>
          </a:xfrm>
        </p:grpSpPr>
        <p:sp>
          <p:nvSpPr>
            <p:cNvPr id="60" name="Parallelogram 59"/>
            <p:cNvSpPr/>
            <p:nvPr/>
          </p:nvSpPr>
          <p:spPr bwMode="auto">
            <a:xfrm>
              <a:off x="1001713" y="2224088"/>
              <a:ext cx="1041400" cy="722312"/>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cs typeface="B Titr" pitchFamily="2" charset="-78"/>
              </a:endParaRPr>
            </a:p>
          </p:txBody>
        </p:sp>
        <p:sp>
          <p:nvSpPr>
            <p:cNvPr id="8250" name="TextBox 7"/>
            <p:cNvSpPr txBox="1">
              <a:spLocks noChangeArrowheads="1"/>
            </p:cNvSpPr>
            <p:nvPr/>
          </p:nvSpPr>
          <p:spPr bwMode="auto">
            <a:xfrm>
              <a:off x="1329136" y="2294564"/>
              <a:ext cx="3969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r" rtl="1" eaLnBrk="1" hangingPunct="1"/>
              <a:r>
                <a:rPr lang="fa-IR" sz="2000" dirty="0">
                  <a:solidFill>
                    <a:schemeClr val="bg1"/>
                  </a:solidFill>
                  <a:latin typeface="Calibri" pitchFamily="34" charset="0"/>
                  <a:cs typeface="B Titr" pitchFamily="2" charset="-78"/>
                </a:rPr>
                <a:t>6</a:t>
              </a:r>
              <a:endParaRPr lang="en-US" sz="2000" dirty="0">
                <a:solidFill>
                  <a:schemeClr val="bg1"/>
                </a:solidFill>
                <a:latin typeface="Calibri" pitchFamily="34" charset="0"/>
                <a:cs typeface="B Titr" pitchFamily="2" charset="-78"/>
              </a:endParaRPr>
            </a:p>
          </p:txBody>
        </p:sp>
      </p:grpSp>
      <p:sp>
        <p:nvSpPr>
          <p:cNvPr id="62" name="Parallelogram 61"/>
          <p:cNvSpPr/>
          <p:nvPr/>
        </p:nvSpPr>
        <p:spPr bwMode="auto">
          <a:xfrm>
            <a:off x="1128361" y="1389051"/>
            <a:ext cx="2899261"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solidFill>
                <a:srgbClr val="171717"/>
              </a:solidFill>
            </a:endParaRPr>
          </a:p>
        </p:txBody>
      </p:sp>
      <p:sp>
        <p:nvSpPr>
          <p:cNvPr id="63" name="Rektangel 76"/>
          <p:cNvSpPr>
            <a:spLocks noChangeArrowheads="1"/>
          </p:cNvSpPr>
          <p:nvPr/>
        </p:nvSpPr>
        <p:spPr bwMode="auto">
          <a:xfrm>
            <a:off x="1285875" y="1481138"/>
            <a:ext cx="26320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000">
                <a:cs typeface="2  Badr" pitchFamily="2" charset="-78"/>
              </a:rPr>
              <a:t>تجزیه وتحلیل اقتصادی ومالی</a:t>
            </a:r>
          </a:p>
        </p:txBody>
      </p:sp>
      <p:grpSp>
        <p:nvGrpSpPr>
          <p:cNvPr id="64" name="Group 43"/>
          <p:cNvGrpSpPr>
            <a:grpSpLocks/>
          </p:cNvGrpSpPr>
          <p:nvPr/>
        </p:nvGrpSpPr>
        <p:grpSpPr bwMode="auto">
          <a:xfrm>
            <a:off x="7950200" y="1393825"/>
            <a:ext cx="1041400" cy="722313"/>
            <a:chOff x="1001713" y="2224088"/>
            <a:chExt cx="1041400" cy="722312"/>
          </a:xfrm>
        </p:grpSpPr>
        <p:sp>
          <p:nvSpPr>
            <p:cNvPr id="65" name="Parallelogram 64"/>
            <p:cNvSpPr/>
            <p:nvPr/>
          </p:nvSpPr>
          <p:spPr bwMode="auto">
            <a:xfrm>
              <a:off x="1001713" y="2224088"/>
              <a:ext cx="1041400" cy="722312"/>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208A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cs typeface="B Titr" pitchFamily="2" charset="-78"/>
              </a:endParaRPr>
            </a:p>
          </p:txBody>
        </p:sp>
        <p:sp>
          <p:nvSpPr>
            <p:cNvPr id="8248" name="TextBox 7"/>
            <p:cNvSpPr txBox="1">
              <a:spLocks noChangeArrowheads="1"/>
            </p:cNvSpPr>
            <p:nvPr/>
          </p:nvSpPr>
          <p:spPr bwMode="auto">
            <a:xfrm>
              <a:off x="1329136" y="2294564"/>
              <a:ext cx="396990"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r" rtl="1" eaLnBrk="1" hangingPunct="1"/>
              <a:r>
                <a:rPr lang="fa-IR" sz="2000" dirty="0" smtClean="0">
                  <a:solidFill>
                    <a:schemeClr val="bg1"/>
                  </a:solidFill>
                  <a:latin typeface="Calibri" pitchFamily="34" charset="0"/>
                  <a:cs typeface="B Titr" pitchFamily="2" charset="-78"/>
                </a:rPr>
                <a:t>1</a:t>
              </a:r>
              <a:endParaRPr lang="en-US" sz="2000" dirty="0">
                <a:solidFill>
                  <a:schemeClr val="bg1"/>
                </a:solidFill>
                <a:latin typeface="Calibri" pitchFamily="34" charset="0"/>
                <a:cs typeface="B Titr" pitchFamily="2" charset="-78"/>
              </a:endParaRPr>
            </a:p>
          </p:txBody>
        </p:sp>
      </p:grpSp>
      <p:sp>
        <p:nvSpPr>
          <p:cNvPr id="67" name="Parallelogram 66"/>
          <p:cNvSpPr/>
          <p:nvPr/>
        </p:nvSpPr>
        <p:spPr bwMode="auto">
          <a:xfrm>
            <a:off x="5014459" y="1371654"/>
            <a:ext cx="2899261"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solidFill>
                <a:srgbClr val="171717"/>
              </a:solidFill>
            </a:endParaRPr>
          </a:p>
        </p:txBody>
      </p:sp>
      <p:sp>
        <p:nvSpPr>
          <p:cNvPr id="68" name="Rektangel 76"/>
          <p:cNvSpPr>
            <a:spLocks noChangeArrowheads="1"/>
          </p:cNvSpPr>
          <p:nvPr/>
        </p:nvSpPr>
        <p:spPr bwMode="auto">
          <a:xfrm>
            <a:off x="5172075" y="1463675"/>
            <a:ext cx="26320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000" dirty="0">
                <a:cs typeface="2  Badr" pitchFamily="2" charset="-78"/>
              </a:rPr>
              <a:t>سیستمهای حسابداری وگزارشگری مالی</a:t>
            </a:r>
          </a:p>
        </p:txBody>
      </p:sp>
      <p:sp>
        <p:nvSpPr>
          <p:cNvPr id="71" name="Rectangle 4"/>
          <p:cNvSpPr>
            <a:spLocks noChangeArrowheads="1"/>
          </p:cNvSpPr>
          <p:nvPr/>
        </p:nvSpPr>
        <p:spPr bwMode="auto">
          <a:xfrm>
            <a:off x="3709988" y="5786438"/>
            <a:ext cx="1776388" cy="369887"/>
          </a:xfrm>
          <a:prstGeom prst="rect">
            <a:avLst/>
          </a:prstGeom>
          <a:ln/>
        </p:spPr>
        <p:style>
          <a:lnRef idx="1">
            <a:schemeClr val="accent4"/>
          </a:lnRef>
          <a:fillRef idx="3">
            <a:schemeClr val="accent4"/>
          </a:fillRef>
          <a:effectRef idx="2">
            <a:schemeClr val="accent4"/>
          </a:effectRef>
          <a:fontRef idx="minor">
            <a:schemeClr val="lt1"/>
          </a:fontRef>
        </p:style>
        <p:txBody>
          <a:bodyPr wrap="square">
            <a:spAutoFit/>
          </a:bodyPr>
          <a:lstStyle/>
          <a:p>
            <a:pPr>
              <a:defRPr/>
            </a:pPr>
            <a:r>
              <a:rPr lang="fa-IR" b="1" dirty="0">
                <a:cs typeface="2  Badr" pitchFamily="2" charset="-78"/>
              </a:rPr>
              <a:t>جدول   1-1</a:t>
            </a:r>
            <a:endParaRPr lang="en-US" dirty="0"/>
          </a:p>
        </p:txBody>
      </p:sp>
      <p:sp>
        <p:nvSpPr>
          <p:cNvPr id="72" name="TextBox 71"/>
          <p:cNvSpPr txBox="1"/>
          <p:nvPr/>
        </p:nvSpPr>
        <p:spPr>
          <a:xfrm>
            <a:off x="1371684" y="609600"/>
            <a:ext cx="6781622" cy="523875"/>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2800" b="1" dirty="0">
                <a:cs typeface="2  Badr" pitchFamily="2" charset="-78"/>
              </a:rPr>
              <a:t>مهمترین فعالیت </a:t>
            </a:r>
            <a:r>
              <a:rPr lang="fa-IR" sz="2800" b="1" dirty="0" smtClean="0">
                <a:cs typeface="2  Badr" pitchFamily="2" charset="-78"/>
              </a:rPr>
              <a:t>های کاری </a:t>
            </a:r>
            <a:r>
              <a:rPr lang="fa-IR" sz="2800" b="1" dirty="0">
                <a:cs typeface="2  Badr" pitchFamily="2" charset="-78"/>
              </a:rPr>
              <a:t>ده گانه حسابداران</a:t>
            </a:r>
            <a:endParaRPr lang="en-US" sz="2800" dirty="0"/>
          </a:p>
        </p:txBody>
      </p:sp>
      <p:sp>
        <p:nvSpPr>
          <p:cNvPr id="54" name="Parallelogram 53"/>
          <p:cNvSpPr/>
          <p:nvPr/>
        </p:nvSpPr>
        <p:spPr bwMode="auto">
          <a:xfrm>
            <a:off x="685902" y="3048010"/>
            <a:ext cx="2899261"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rtl="1" fontAlgn="auto">
              <a:spcBef>
                <a:spcPts val="0"/>
              </a:spcBef>
              <a:spcAft>
                <a:spcPts val="0"/>
              </a:spcAft>
              <a:defRPr/>
            </a:pPr>
            <a:endParaRPr lang="en-US" sz="2000" dirty="0">
              <a:solidFill>
                <a:srgbClr val="171717"/>
              </a:solidFill>
            </a:endParaRPr>
          </a:p>
        </p:txBody>
      </p:sp>
      <p:sp>
        <p:nvSpPr>
          <p:cNvPr id="55" name="Rektangel 76"/>
          <p:cNvSpPr>
            <a:spLocks noChangeArrowheads="1"/>
          </p:cNvSpPr>
          <p:nvPr/>
        </p:nvSpPr>
        <p:spPr bwMode="auto">
          <a:xfrm>
            <a:off x="915988" y="3181350"/>
            <a:ext cx="26320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r>
              <a:rPr lang="fa-IR" sz="2000">
                <a:cs typeface="2  Badr" pitchFamily="2" charset="-78"/>
              </a:rPr>
              <a:t>سیستمهای عملیاتی ورایانه ای</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2000"/>
                                        <p:tgtEl>
                                          <p:spTgt spid="72"/>
                                        </p:tgtEl>
                                      </p:cBhvr>
                                    </p:animEffect>
                                    <p:anim calcmode="lin" valueType="num">
                                      <p:cBhvr>
                                        <p:cTn id="8" dur="2000" fill="hold"/>
                                        <p:tgtEl>
                                          <p:spTgt spid="72"/>
                                        </p:tgtEl>
                                        <p:attrNameLst>
                                          <p:attrName>ppt_w</p:attrName>
                                        </p:attrNameLst>
                                      </p:cBhvr>
                                      <p:tavLst>
                                        <p:tav tm="0" fmla="#ppt_w*sin(2.5*pi*$)">
                                          <p:val>
                                            <p:fltVal val="0"/>
                                          </p:val>
                                        </p:tav>
                                        <p:tav tm="100000">
                                          <p:val>
                                            <p:fltVal val="1"/>
                                          </p:val>
                                        </p:tav>
                                      </p:tavLst>
                                    </p:anim>
                                    <p:anim calcmode="lin" valueType="num">
                                      <p:cBhvr>
                                        <p:cTn id="9" dur="2000" fill="hold"/>
                                        <p:tgtEl>
                                          <p:spTgt spid="72"/>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6"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par>
                                <p:cTn id="15" presetID="6"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par>
                                <p:cTn id="18" presetID="6" presetClass="entr" presetSubtype="16"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circle(in)">
                                      <p:cBhvr>
                                        <p:cTn id="20" dur="2000"/>
                                        <p:tgtEl>
                                          <p:spTgt spid="16"/>
                                        </p:tgtEl>
                                      </p:cBhvr>
                                    </p:animEffect>
                                  </p:childTnLst>
                                </p:cTn>
                              </p:par>
                              <p:par>
                                <p:cTn id="21" presetID="6"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circle(in)">
                                      <p:cBhvr>
                                        <p:cTn id="23" dur="2000"/>
                                        <p:tgtEl>
                                          <p:spTgt spid="19"/>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circle(in)">
                                      <p:cBhvr>
                                        <p:cTn id="26" dur="2000"/>
                                        <p:tgtEl>
                                          <p:spTgt spid="20"/>
                                        </p:tgtEl>
                                      </p:cBhvr>
                                    </p:animEffect>
                                  </p:childTnLst>
                                </p:cTn>
                              </p:par>
                              <p:par>
                                <p:cTn id="27" presetID="6" presetClass="entr" presetSubtype="16"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circle(in)">
                                      <p:cBhvr>
                                        <p:cTn id="29" dur="2000"/>
                                        <p:tgtEl>
                                          <p:spTgt spid="23"/>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circle(in)">
                                      <p:cBhvr>
                                        <p:cTn id="32" dur="2000"/>
                                        <p:tgtEl>
                                          <p:spTgt spid="24"/>
                                        </p:tgtEl>
                                      </p:cBhvr>
                                    </p:animEffect>
                                  </p:childTnLst>
                                </p:cTn>
                              </p:par>
                              <p:par>
                                <p:cTn id="33" presetID="6" presetClass="entr" presetSubtype="16"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circle(in)">
                                      <p:cBhvr>
                                        <p:cTn id="35" dur="2000"/>
                                        <p:tgtEl>
                                          <p:spTgt spid="27"/>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circle(in)">
                                      <p:cBhvr>
                                        <p:cTn id="38" dur="2000"/>
                                        <p:tgtEl>
                                          <p:spTgt spid="28"/>
                                        </p:tgtEl>
                                      </p:cBhvr>
                                    </p:animEffect>
                                  </p:childTnLst>
                                </p:cTn>
                              </p:par>
                              <p:par>
                                <p:cTn id="39" presetID="6" presetClass="entr" presetSubtype="16"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circle(in)">
                                      <p:cBhvr>
                                        <p:cTn id="41" dur="2000"/>
                                        <p:tgtEl>
                                          <p:spTgt spid="31"/>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circle(in)">
                                      <p:cBhvr>
                                        <p:cTn id="44" dur="2000"/>
                                        <p:tgtEl>
                                          <p:spTgt spid="32"/>
                                        </p:tgtEl>
                                      </p:cBhvr>
                                    </p:animEffect>
                                  </p:childTnLst>
                                </p:cTn>
                              </p:par>
                              <p:par>
                                <p:cTn id="45" presetID="6" presetClass="entr" presetSubtype="16" fill="hold"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circle(in)">
                                      <p:cBhvr>
                                        <p:cTn id="47" dur="2000"/>
                                        <p:tgtEl>
                                          <p:spTgt spid="33"/>
                                        </p:tgtEl>
                                      </p:cBhvr>
                                    </p:animEffect>
                                  </p:childTnLst>
                                </p:cTn>
                              </p:par>
                              <p:par>
                                <p:cTn id="48" presetID="6" presetClass="entr" presetSubtype="16"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circle(in)">
                                      <p:cBhvr>
                                        <p:cTn id="50" dur="2000"/>
                                        <p:tgtEl>
                                          <p:spTgt spid="36"/>
                                        </p:tgtEl>
                                      </p:cBhvr>
                                    </p:animEffect>
                                  </p:childTnLst>
                                </p:cTn>
                              </p:par>
                              <p:par>
                                <p:cTn id="51" presetID="6" presetClass="entr" presetSubtype="16" fill="hold" nodeType="with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circle(in)">
                                      <p:cBhvr>
                                        <p:cTn id="53" dur="2000"/>
                                        <p:tgtEl>
                                          <p:spTgt spid="39"/>
                                        </p:tgtEl>
                                      </p:cBhvr>
                                    </p:animEffect>
                                  </p:childTnLst>
                                </p:cTn>
                              </p:par>
                              <p:par>
                                <p:cTn id="54" presetID="6" presetClass="entr" presetSubtype="16" fill="hold"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circle(in)">
                                      <p:cBhvr>
                                        <p:cTn id="56" dur="2000"/>
                                        <p:tgtEl>
                                          <p:spTgt spid="42"/>
                                        </p:tgtEl>
                                      </p:cBhvr>
                                    </p:animEffect>
                                  </p:childTnLst>
                                </p:cTn>
                              </p:par>
                              <p:par>
                                <p:cTn id="57" presetID="6" presetClass="entr" presetSubtype="16"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circle(in)">
                                      <p:cBhvr>
                                        <p:cTn id="59" dur="2000"/>
                                        <p:tgtEl>
                                          <p:spTgt spid="50"/>
                                        </p:tgtEl>
                                      </p:cBhvr>
                                    </p:animEffect>
                                  </p:childTnLst>
                                </p:cTn>
                              </p:par>
                              <p:par>
                                <p:cTn id="60" presetID="6" presetClass="entr" presetSubtype="16" fill="hold" nodeType="with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circle(in)">
                                      <p:cBhvr>
                                        <p:cTn id="62" dur="2000"/>
                                        <p:tgtEl>
                                          <p:spTgt spid="59"/>
                                        </p:tgtEl>
                                      </p:cBhvr>
                                    </p:animEffect>
                                  </p:childTnLst>
                                </p:cTn>
                              </p:par>
                              <p:par>
                                <p:cTn id="63" presetID="6" presetClass="entr" presetSubtype="16" fill="hold" nodeType="with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circle(in)">
                                      <p:cBhvr>
                                        <p:cTn id="65" dur="2000"/>
                                        <p:tgtEl>
                                          <p:spTgt spid="62"/>
                                        </p:tgtEl>
                                      </p:cBhvr>
                                    </p:animEffect>
                                  </p:childTnLst>
                                </p:cTn>
                              </p:par>
                              <p:par>
                                <p:cTn id="66" presetID="6" presetClass="entr" presetSubtype="16" fill="hold" grpId="0" nodeType="with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circle(in)">
                                      <p:cBhvr>
                                        <p:cTn id="68" dur="2000"/>
                                        <p:tgtEl>
                                          <p:spTgt spid="63"/>
                                        </p:tgtEl>
                                      </p:cBhvr>
                                    </p:animEffect>
                                  </p:childTnLst>
                                </p:cTn>
                              </p:par>
                              <p:par>
                                <p:cTn id="69" presetID="6" presetClass="entr" presetSubtype="16" fill="hold" nodeType="withEffect">
                                  <p:stCondLst>
                                    <p:cond delay="0"/>
                                  </p:stCondLst>
                                  <p:childTnLst>
                                    <p:set>
                                      <p:cBhvr>
                                        <p:cTn id="70" dur="1" fill="hold">
                                          <p:stCondLst>
                                            <p:cond delay="0"/>
                                          </p:stCondLst>
                                        </p:cTn>
                                        <p:tgtEl>
                                          <p:spTgt spid="67"/>
                                        </p:tgtEl>
                                        <p:attrNameLst>
                                          <p:attrName>style.visibility</p:attrName>
                                        </p:attrNameLst>
                                      </p:cBhvr>
                                      <p:to>
                                        <p:strVal val="visible"/>
                                      </p:to>
                                    </p:set>
                                    <p:animEffect transition="in" filter="circle(in)">
                                      <p:cBhvr>
                                        <p:cTn id="71" dur="2000"/>
                                        <p:tgtEl>
                                          <p:spTgt spid="67"/>
                                        </p:tgtEl>
                                      </p:cBhvr>
                                    </p:animEffect>
                                  </p:childTnLst>
                                </p:cTn>
                              </p:par>
                              <p:par>
                                <p:cTn id="72" presetID="6" presetClass="entr" presetSubtype="16" fill="hold" grpId="0" nodeType="with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circle(in)">
                                      <p:cBhvr>
                                        <p:cTn id="74" dur="2000"/>
                                        <p:tgtEl>
                                          <p:spTgt spid="68"/>
                                        </p:tgtEl>
                                      </p:cBhvr>
                                    </p:animEffect>
                                  </p:childTnLst>
                                </p:cTn>
                              </p:par>
                              <p:par>
                                <p:cTn id="75" presetID="6" presetClass="entr" presetSubtype="16" fill="hold" grpId="0" nodeType="withEffect">
                                  <p:stCondLst>
                                    <p:cond delay="0"/>
                                  </p:stCondLst>
                                  <p:childTnLst>
                                    <p:set>
                                      <p:cBhvr>
                                        <p:cTn id="76" dur="1" fill="hold">
                                          <p:stCondLst>
                                            <p:cond delay="0"/>
                                          </p:stCondLst>
                                        </p:cTn>
                                        <p:tgtEl>
                                          <p:spTgt spid="71"/>
                                        </p:tgtEl>
                                        <p:attrNameLst>
                                          <p:attrName>style.visibility</p:attrName>
                                        </p:attrNameLst>
                                      </p:cBhvr>
                                      <p:to>
                                        <p:strVal val="visible"/>
                                      </p:to>
                                    </p:set>
                                    <p:animEffect transition="in" filter="circle(in)">
                                      <p:cBhvr>
                                        <p:cTn id="77" dur="2000"/>
                                        <p:tgtEl>
                                          <p:spTgt spid="71"/>
                                        </p:tgtEl>
                                      </p:cBhvr>
                                    </p:animEffect>
                                  </p:childTnLst>
                                </p:cTn>
                              </p:par>
                              <p:par>
                                <p:cTn id="78" presetID="6" presetClass="entr" presetSubtype="16" fill="hold"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circle(in)">
                                      <p:cBhvr>
                                        <p:cTn id="80" dur="2000"/>
                                        <p:tgtEl>
                                          <p:spTgt spid="44"/>
                                        </p:tgtEl>
                                      </p:cBhvr>
                                    </p:animEffect>
                                  </p:childTnLst>
                                </p:cTn>
                              </p:par>
                              <p:par>
                                <p:cTn id="81" presetID="6" presetClass="entr" presetSubtype="16"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circle(in)">
                                      <p:cBhvr>
                                        <p:cTn id="83" dur="2000"/>
                                        <p:tgtEl>
                                          <p:spTgt spid="52"/>
                                        </p:tgtEl>
                                      </p:cBhvr>
                                    </p:animEffect>
                                  </p:childTnLst>
                                </p:cTn>
                              </p:par>
                              <p:par>
                                <p:cTn id="84" presetID="6" presetClass="entr" presetSubtype="16" fill="hold" grpId="0" nodeType="with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circle(in)">
                                      <p:cBhvr>
                                        <p:cTn id="86" dur="2000"/>
                                        <p:tgtEl>
                                          <p:spTgt spid="53"/>
                                        </p:tgtEl>
                                      </p:cBhvr>
                                    </p:animEffect>
                                  </p:childTnLst>
                                </p:cTn>
                              </p:par>
                              <p:par>
                                <p:cTn id="87" presetID="6" presetClass="entr" presetSubtype="16" fill="hold"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circle(in)">
                                      <p:cBhvr>
                                        <p:cTn id="89" dur="2000"/>
                                        <p:tgtEl>
                                          <p:spTgt spid="45"/>
                                        </p:tgtEl>
                                      </p:cBhvr>
                                    </p:animEffect>
                                  </p:childTnLst>
                                </p:cTn>
                              </p:par>
                              <p:par>
                                <p:cTn id="90" presetID="6" presetClass="entr" presetSubtype="16" fill="hold" nodeType="with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circle(in)">
                                      <p:cBhvr>
                                        <p:cTn id="92" dur="2000"/>
                                        <p:tgtEl>
                                          <p:spTgt spid="64"/>
                                        </p:tgtEl>
                                      </p:cBhvr>
                                    </p:animEffect>
                                  </p:childTnLst>
                                </p:cTn>
                              </p:par>
                              <p:par>
                                <p:cTn id="93" presetID="6" presetClass="entr" presetSubtype="16" fill="hold" nodeType="withEffect">
                                  <p:stCondLst>
                                    <p:cond delay="0"/>
                                  </p:stCondLst>
                                  <p:childTnLst>
                                    <p:set>
                                      <p:cBhvr>
                                        <p:cTn id="94" dur="1" fill="hold">
                                          <p:stCondLst>
                                            <p:cond delay="0"/>
                                          </p:stCondLst>
                                        </p:cTn>
                                        <p:tgtEl>
                                          <p:spTgt spid="7"/>
                                        </p:tgtEl>
                                        <p:attrNameLst>
                                          <p:attrName>style.visibility</p:attrName>
                                        </p:attrNameLst>
                                      </p:cBhvr>
                                      <p:to>
                                        <p:strVal val="visible"/>
                                      </p:to>
                                    </p:set>
                                    <p:animEffect transition="in" filter="circle(in)">
                                      <p:cBhvr>
                                        <p:cTn id="95" dur="2000"/>
                                        <p:tgtEl>
                                          <p:spTgt spid="7"/>
                                        </p:tgtEl>
                                      </p:cBhvr>
                                    </p:animEffect>
                                  </p:childTnLst>
                                </p:cTn>
                              </p:par>
                              <p:par>
                                <p:cTn id="96" presetID="6" presetClass="entr" presetSubtype="16" fill="hold" nodeType="with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circle(in)">
                                      <p:cBhvr>
                                        <p:cTn id="98" dur="2000"/>
                                        <p:tgtEl>
                                          <p:spTgt spid="10"/>
                                        </p:tgtEl>
                                      </p:cBhvr>
                                    </p:animEffect>
                                  </p:childTnLst>
                                </p:cTn>
                              </p:par>
                              <p:par>
                                <p:cTn id="99" presetID="6" presetClass="entr" presetSubtype="16" fill="hold" nodeType="withEffect">
                                  <p:stCondLst>
                                    <p:cond delay="0"/>
                                  </p:stCondLst>
                                  <p:childTnLst>
                                    <p:set>
                                      <p:cBhvr>
                                        <p:cTn id="100" dur="1" fill="hold">
                                          <p:stCondLst>
                                            <p:cond delay="0"/>
                                          </p:stCondLst>
                                        </p:cTn>
                                        <p:tgtEl>
                                          <p:spTgt spid="54"/>
                                        </p:tgtEl>
                                        <p:attrNameLst>
                                          <p:attrName>style.visibility</p:attrName>
                                        </p:attrNameLst>
                                      </p:cBhvr>
                                      <p:to>
                                        <p:strVal val="visible"/>
                                      </p:to>
                                    </p:set>
                                    <p:animEffect transition="in" filter="circle(in)">
                                      <p:cBhvr>
                                        <p:cTn id="101" dur="2000"/>
                                        <p:tgtEl>
                                          <p:spTgt spid="54"/>
                                        </p:tgtEl>
                                      </p:cBhvr>
                                    </p:animEffect>
                                  </p:childTnLst>
                                </p:cTn>
                              </p:par>
                              <p:par>
                                <p:cTn id="102" presetID="6" presetClass="entr" presetSubtype="16" fill="hold" grpId="0" nodeType="withEffect">
                                  <p:stCondLst>
                                    <p:cond delay="0"/>
                                  </p:stCondLst>
                                  <p:childTnLst>
                                    <p:set>
                                      <p:cBhvr>
                                        <p:cTn id="103" dur="1" fill="hold">
                                          <p:stCondLst>
                                            <p:cond delay="0"/>
                                          </p:stCondLst>
                                        </p:cTn>
                                        <p:tgtEl>
                                          <p:spTgt spid="55"/>
                                        </p:tgtEl>
                                        <p:attrNameLst>
                                          <p:attrName>style.visibility</p:attrName>
                                        </p:attrNameLst>
                                      </p:cBhvr>
                                      <p:to>
                                        <p:strVal val="visible"/>
                                      </p:to>
                                    </p:set>
                                    <p:animEffect transition="in" filter="circle(in)">
                                      <p:cBhvr>
                                        <p:cTn id="104" dur="2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8" grpId="0"/>
      <p:bldP spid="32" grpId="0"/>
      <p:bldP spid="50" grpId="0"/>
      <p:bldP spid="52" grpId="0"/>
      <p:bldP spid="53" grpId="0"/>
      <p:bldP spid="63" grpId="0"/>
      <p:bldP spid="68" grpId="0"/>
      <p:bldP spid="71" grpId="0" animBg="1"/>
      <p:bldP spid="72" grpId="0" animBg="1"/>
      <p:bldP spid="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xplosion 2 1"/>
          <p:cNvSpPr/>
          <p:nvPr/>
        </p:nvSpPr>
        <p:spPr>
          <a:xfrm>
            <a:off x="144463" y="-169863"/>
            <a:ext cx="9067800" cy="6858001"/>
          </a:xfrm>
          <a:prstGeom prst="irregularSeal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00"/>
              </a:solidFill>
            </a:endParaRPr>
          </a:p>
        </p:txBody>
      </p:sp>
      <p:sp>
        <p:nvSpPr>
          <p:cNvPr id="9219" name="Rectangle 2"/>
          <p:cNvSpPr>
            <a:spLocks noChangeArrowheads="1"/>
          </p:cNvSpPr>
          <p:nvPr/>
        </p:nvSpPr>
        <p:spPr bwMode="auto">
          <a:xfrm>
            <a:off x="1676400" y="1981200"/>
            <a:ext cx="539591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rtl="1"/>
            <a:r>
              <a:rPr lang="fa-IR" dirty="0">
                <a:cs typeface="B Esfehan" pitchFamily="2" charset="-78"/>
              </a:rPr>
              <a:t>فن آوری اطلاعات واسترتژی شرکت:</a:t>
            </a:r>
            <a:endParaRPr lang="en-US" dirty="0">
              <a:cs typeface="B Esfehan" pitchFamily="2" charset="-78"/>
            </a:endParaRPr>
          </a:p>
          <a:p>
            <a:pPr algn="just" rtl="1"/>
            <a:endParaRPr lang="fa-IR" dirty="0">
              <a:cs typeface="B Esfehan" pitchFamily="2" charset="-78"/>
            </a:endParaRPr>
          </a:p>
          <a:p>
            <a:pPr algn="just" rtl="1"/>
            <a:r>
              <a:rPr lang="fa-IR" dirty="0">
                <a:cs typeface="2  Badr" pitchFamily="2" charset="-78"/>
              </a:rPr>
              <a:t>درجدول شماره 1-1دومین وظیفه مهم حسابداران شرکتها برنامه ریزی استراتژیک بلندمدت اعلام شده است .چگونگی همسویی فن آوری اطلاعات بااستراتژی سازمان درسیستم اطلاعاتی حسابداری تشریح می گردد.همانطور که درشکل 1-1نشان داده می شود </a:t>
            </a:r>
            <a:r>
              <a:rPr lang="fa-IR" dirty="0">
                <a:solidFill>
                  <a:srgbClr val="FF0000"/>
                </a:solidFill>
                <a:cs typeface="2  Badr" pitchFamily="2" charset="-78"/>
              </a:rPr>
              <a:t>استراتژی شرکت یکی ازعواملی است که بایدتاثیرآن درطراحی سیستم اطلاعاتی حسابداری لحاظ گردد</a:t>
            </a:r>
            <a:r>
              <a:rPr lang="fa-IR" sz="2000" dirty="0">
                <a:cs typeface="2  Badr" pitchFamily="2" charset="-78"/>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fade">
                                      <p:cBhvr>
                                        <p:cTn id="12"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219" grpId="0"/>
    </p:bldLst>
  </p:timing>
</p:sld>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MS PGothic"/>
        <a:cs typeface=""/>
      </a:majorFont>
      <a:minorFont>
        <a:latin typeface="Calibri"/>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4.xml><?xml version="1.0" encoding="utf-8"?>
<a:theme xmlns:a="http://schemas.openxmlformats.org/drawingml/2006/main" name="Elemental">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5.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915</TotalTime>
  <Pages>0</Pages>
  <Words>1834</Words>
  <Characters>0</Characters>
  <Application>Microsoft Office PowerPoint</Application>
  <DocSecurity>0</DocSecurity>
  <PresentationFormat>On-screen Show (4:3)</PresentationFormat>
  <Lines>0</Lines>
  <Paragraphs>221</Paragraphs>
  <Slides>28</Slides>
  <Notes>1</Notes>
  <HiddenSlides>0</HiddenSlides>
  <MMClips>0</MMClips>
  <ScaleCrop>false</ScaleCrop>
  <HeadingPairs>
    <vt:vector size="6" baseType="variant">
      <vt:variant>
        <vt:lpstr>Theme</vt:lpstr>
      </vt:variant>
      <vt:variant>
        <vt:i4>5</vt:i4>
      </vt:variant>
      <vt:variant>
        <vt:lpstr>Slide Titles</vt:lpstr>
      </vt:variant>
      <vt:variant>
        <vt:i4>28</vt:i4>
      </vt:variant>
      <vt:variant>
        <vt:lpstr>Custom Shows</vt:lpstr>
      </vt:variant>
      <vt:variant>
        <vt:i4>1</vt:i4>
      </vt:variant>
    </vt:vector>
  </HeadingPairs>
  <TitlesOfParts>
    <vt:vector size="34" baseType="lpstr">
      <vt:lpstr>Office Theme</vt:lpstr>
      <vt:lpstr>默认设计模板</vt:lpstr>
      <vt:lpstr>Angles</vt:lpstr>
      <vt:lpstr>Elemental</vt:lpstr>
      <vt:lpstr>Trek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Custom Show 1</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it.system@yahoo.com</dc:creator>
  <cp:lastModifiedBy>aramis</cp:lastModifiedBy>
  <cp:revision>129</cp:revision>
  <cp:lastPrinted>1899-12-30T00:00:00Z</cp:lastPrinted>
  <dcterms:created xsi:type="dcterms:W3CDTF">2010-01-07T10:37:12Z</dcterms:created>
  <dcterms:modified xsi:type="dcterms:W3CDTF">2014-03-07T20:25:34Z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1033-8.1.0.3018</vt:lpwstr>
  </property>
</Properties>
</file>